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6" r:id="rId4"/>
    <p:sldId id="261" r:id="rId5"/>
    <p:sldId id="262" r:id="rId6"/>
    <p:sldId id="269" r:id="rId7"/>
    <p:sldId id="259" r:id="rId8"/>
    <p:sldId id="263" r:id="rId9"/>
    <p:sldId id="256" r:id="rId10"/>
    <p:sldId id="257" r:id="rId11"/>
    <p:sldId id="274" r:id="rId12"/>
    <p:sldId id="264" r:id="rId13"/>
    <p:sldId id="272" r:id="rId14"/>
    <p:sldId id="258" r:id="rId15"/>
    <p:sldId id="273" r:id="rId16"/>
    <p:sldId id="275" r:id="rId17"/>
    <p:sldId id="276" r:id="rId18"/>
    <p:sldId id="277" r:id="rId19"/>
    <p:sldId id="271" r:id="rId20"/>
    <p:sldId id="270" r:id="rId21"/>
    <p:sldId id="268" r:id="rId2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55B"/>
    <a:srgbClr val="081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F5DC-AA9F-4FEB-9D8D-3542FDD759B3}" type="datetimeFigureOut">
              <a:rPr lang="fi-FI" smtClean="0"/>
              <a:t>11.12.2015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5A3B-A89F-4E5B-9EE0-7A3A0AE64F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177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F5DC-AA9F-4FEB-9D8D-3542FDD759B3}" type="datetimeFigureOut">
              <a:rPr lang="fi-FI" smtClean="0"/>
              <a:t>11.12.2015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5A3B-A89F-4E5B-9EE0-7A3A0AE64F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20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F5DC-AA9F-4FEB-9D8D-3542FDD759B3}" type="datetimeFigureOut">
              <a:rPr lang="fi-FI" smtClean="0"/>
              <a:t>11.12.2015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5A3B-A89F-4E5B-9EE0-7A3A0AE64F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801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F5DC-AA9F-4FEB-9D8D-3542FDD759B3}" type="datetimeFigureOut">
              <a:rPr lang="fi-FI" smtClean="0"/>
              <a:t>11.12.2015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5A3B-A89F-4E5B-9EE0-7A3A0AE64F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193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F5DC-AA9F-4FEB-9D8D-3542FDD759B3}" type="datetimeFigureOut">
              <a:rPr lang="fi-FI" smtClean="0"/>
              <a:t>11.12.2015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5A3B-A89F-4E5B-9EE0-7A3A0AE64F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40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F5DC-AA9F-4FEB-9D8D-3542FDD759B3}" type="datetimeFigureOut">
              <a:rPr lang="fi-FI" smtClean="0"/>
              <a:t>11.12.2015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5A3B-A89F-4E5B-9EE0-7A3A0AE64F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01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F5DC-AA9F-4FEB-9D8D-3542FDD759B3}" type="datetimeFigureOut">
              <a:rPr lang="fi-FI" smtClean="0"/>
              <a:t>11.12.2015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5A3B-A89F-4E5B-9EE0-7A3A0AE64F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86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F5DC-AA9F-4FEB-9D8D-3542FDD759B3}" type="datetimeFigureOut">
              <a:rPr lang="fi-FI" smtClean="0"/>
              <a:t>11.12.2015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5A3B-A89F-4E5B-9EE0-7A3A0AE64F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93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F5DC-AA9F-4FEB-9D8D-3542FDD759B3}" type="datetimeFigureOut">
              <a:rPr lang="fi-FI" smtClean="0"/>
              <a:t>11.12.2015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5A3B-A89F-4E5B-9EE0-7A3A0AE64F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776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F5DC-AA9F-4FEB-9D8D-3542FDD759B3}" type="datetimeFigureOut">
              <a:rPr lang="fi-FI" smtClean="0"/>
              <a:t>11.12.2015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5A3B-A89F-4E5B-9EE0-7A3A0AE64F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176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F5DC-AA9F-4FEB-9D8D-3542FDD759B3}" type="datetimeFigureOut">
              <a:rPr lang="fi-FI" smtClean="0"/>
              <a:t>11.12.2015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5A3B-A89F-4E5B-9EE0-7A3A0AE64F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504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DF5DC-AA9F-4FEB-9D8D-3542FDD759B3}" type="datetimeFigureOut">
              <a:rPr lang="fi-FI" smtClean="0"/>
              <a:t>11.12.2015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85A3B-A89F-4E5B-9EE0-7A3A0AE64F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92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/>
          <p:cNvGrpSpPr/>
          <p:nvPr/>
        </p:nvGrpSpPr>
        <p:grpSpPr>
          <a:xfrm>
            <a:off x="1657966" y="1484783"/>
            <a:ext cx="5519918" cy="4139805"/>
            <a:chOff x="1657966" y="1484783"/>
            <a:chExt cx="5519918" cy="4139805"/>
          </a:xfrm>
        </p:grpSpPr>
        <p:grpSp>
          <p:nvGrpSpPr>
            <p:cNvPr id="3" name="Ryhmä 2"/>
            <p:cNvGrpSpPr/>
            <p:nvPr/>
          </p:nvGrpSpPr>
          <p:grpSpPr>
            <a:xfrm>
              <a:off x="1657966" y="1484783"/>
              <a:ext cx="5519918" cy="4139805"/>
              <a:chOff x="1657966" y="1484783"/>
              <a:chExt cx="5519918" cy="4139805"/>
            </a:xfrm>
          </p:grpSpPr>
          <p:grpSp>
            <p:nvGrpSpPr>
              <p:cNvPr id="2" name="Ryhmä 1"/>
              <p:cNvGrpSpPr/>
              <p:nvPr/>
            </p:nvGrpSpPr>
            <p:grpSpPr>
              <a:xfrm>
                <a:off x="1657966" y="1484783"/>
                <a:ext cx="5519918" cy="4139805"/>
                <a:chOff x="1628730" y="1484783"/>
                <a:chExt cx="5519918" cy="4139805"/>
              </a:xfrm>
            </p:grpSpPr>
            <p:pic>
              <p:nvPicPr>
                <p:cNvPr id="2054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000" b="53126"/>
                <a:stretch/>
              </p:blipFill>
              <p:spPr bwMode="auto">
                <a:xfrm>
                  <a:off x="1628730" y="1484783"/>
                  <a:ext cx="5519918" cy="41398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" name="Suorakulmio 6"/>
                <p:cNvSpPr/>
                <p:nvPr/>
              </p:nvSpPr>
              <p:spPr>
                <a:xfrm>
                  <a:off x="2804513" y="1928912"/>
                  <a:ext cx="3168352" cy="432048"/>
                </a:xfrm>
                <a:prstGeom prst="rect">
                  <a:avLst/>
                </a:prstGeom>
                <a:solidFill>
                  <a:srgbClr val="081BA4"/>
                </a:solidFill>
                <a:ln>
                  <a:solidFill>
                    <a:srgbClr val="081B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i-FI" sz="2200" b="1" dirty="0" smtClean="0">
                      <a:latin typeface="Arial" pitchFamily="34" charset="0"/>
                      <a:cs typeface="Arial" pitchFamily="34" charset="0"/>
                    </a:rPr>
                    <a:t>Syötä kortti</a:t>
                  </a:r>
                  <a:endParaRPr lang="fi-FI" sz="2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" name="Tekstiruutu 2"/>
              <p:cNvSpPr txBox="1">
                <a:spLocks noChangeArrowheads="1"/>
              </p:cNvSpPr>
              <p:nvPr/>
            </p:nvSpPr>
            <p:spPr bwMode="auto">
              <a:xfrm>
                <a:off x="3635894" y="2360960"/>
                <a:ext cx="174406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3361CA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1CA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1CA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1CA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1CA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3361CA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3361CA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3361CA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3361CA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fi-FI" sz="1600" dirty="0" smtClean="0">
                    <a:solidFill>
                      <a:srgbClr val="FFC000"/>
                    </a:solidFill>
                  </a:rPr>
                  <a:t>Toimii sirukortilla</a:t>
                </a:r>
                <a:endParaRPr lang="fi-FI" sz="1600" dirty="0">
                  <a:solidFill>
                    <a:srgbClr val="FFC000"/>
                  </a:solidFill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027" y="1598782"/>
              <a:ext cx="53403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34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/>
          <p:cNvGrpSpPr/>
          <p:nvPr/>
        </p:nvGrpSpPr>
        <p:grpSpPr>
          <a:xfrm>
            <a:off x="1693797" y="1540378"/>
            <a:ext cx="5398483" cy="4048862"/>
            <a:chOff x="1693797" y="1540378"/>
            <a:chExt cx="5398483" cy="40488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797" y="1540378"/>
              <a:ext cx="5398483" cy="4048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Suorakulmio 3"/>
            <p:cNvSpPr/>
            <p:nvPr/>
          </p:nvSpPr>
          <p:spPr>
            <a:xfrm>
              <a:off x="1708727" y="4005064"/>
              <a:ext cx="5338617" cy="1296144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/>
            <p:cNvSpPr/>
            <p:nvPr/>
          </p:nvSpPr>
          <p:spPr>
            <a:xfrm>
              <a:off x="4393038" y="4833156"/>
              <a:ext cx="2654306" cy="468052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2000" b="1" dirty="0" smtClean="0">
                  <a:latin typeface="Arial" pitchFamily="34" charset="0"/>
                  <a:cs typeface="Arial" pitchFamily="34" charset="0"/>
                </a:rPr>
                <a:t>       Syötä kolikoita </a:t>
              </a:r>
              <a:endParaRPr lang="fi-FI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Suorakulmio 6"/>
            <p:cNvSpPr/>
            <p:nvPr/>
          </p:nvSpPr>
          <p:spPr>
            <a:xfrm>
              <a:off x="1708726" y="4828072"/>
              <a:ext cx="2684311" cy="473135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2000" b="1" dirty="0" smtClean="0">
                  <a:latin typeface="Arial" pitchFamily="34" charset="0"/>
                  <a:cs typeface="Arial" pitchFamily="34" charset="0"/>
                </a:rPr>
                <a:t>   Ei kolikoita</a:t>
              </a:r>
              <a:endParaRPr lang="fi-FI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Suorakulmio 7"/>
            <p:cNvSpPr/>
            <p:nvPr/>
          </p:nvSpPr>
          <p:spPr>
            <a:xfrm>
              <a:off x="2915817" y="2005627"/>
              <a:ext cx="3168352" cy="360040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200" b="1" dirty="0" smtClean="0">
                  <a:latin typeface="Arial" pitchFamily="34" charset="0"/>
                  <a:cs typeface="Arial" pitchFamily="34" charset="0"/>
                </a:rPr>
                <a:t>Talletatko kolikoita?</a:t>
              </a:r>
              <a:endParaRPr lang="fi-FI" sz="22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877" y="4890807"/>
              <a:ext cx="158750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594" y="4911083"/>
              <a:ext cx="158750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708726" y="2986496"/>
              <a:ext cx="5360247" cy="1323439"/>
            </a:xfrm>
            <a:prstGeom prst="rect">
              <a:avLst/>
            </a:prstGeom>
            <a:solidFill>
              <a:srgbClr val="081BA4"/>
            </a:solidFill>
          </p:spPr>
          <p:txBody>
            <a:bodyPr wrap="square">
              <a:spAutoFit/>
            </a:bodyPr>
            <a:lstStyle/>
            <a:p>
              <a:r>
                <a:rPr lang="fi-FI" sz="16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Yht. 28 seteliä                        580 euroa</a:t>
              </a:r>
            </a:p>
            <a:p>
              <a:r>
                <a:rPr lang="fi-FI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fi-FI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fi-FI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Lisäksi 2 kpl </a:t>
              </a:r>
              <a:r>
                <a:rPr lang="fi-FI" sz="16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seteleitä, jotka tarkastetaan erikseen.</a:t>
              </a:r>
              <a:endParaRPr lang="fi-FI" sz="1600" dirty="0"/>
            </a:p>
            <a:p>
              <a:endParaRPr lang="fi-FI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endParaRPr lang="fi-FI" sz="16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31056" y="2360626"/>
              <a:ext cx="42795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i-FI" dirty="0" smtClean="0">
                  <a:solidFill>
                    <a:srgbClr val="FFC000"/>
                  </a:solidFill>
                </a:rPr>
                <a:t>Kertatalletus yhteensä </a:t>
              </a:r>
              <a:r>
                <a:rPr lang="fi-FI" dirty="0">
                  <a:solidFill>
                    <a:srgbClr val="FFC000"/>
                  </a:solidFill>
                </a:rPr>
                <a:t>enintään </a:t>
              </a:r>
              <a:r>
                <a:rPr lang="fi-FI" dirty="0" smtClean="0">
                  <a:solidFill>
                    <a:srgbClr val="FFC000"/>
                  </a:solidFill>
                </a:rPr>
                <a:t>X000 euroa</a:t>
              </a:r>
              <a:endParaRPr lang="fi-FI" dirty="0"/>
            </a:p>
          </p:txBody>
        </p:sp>
      </p:grpSp>
      <p:sp>
        <p:nvSpPr>
          <p:cNvPr id="3" name="Suorakulmio 2"/>
          <p:cNvSpPr/>
          <p:nvPr/>
        </p:nvSpPr>
        <p:spPr>
          <a:xfrm>
            <a:off x="5155531" y="4499246"/>
            <a:ext cx="1936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Kortti ja tili tunnistettu.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623" y="1643941"/>
            <a:ext cx="5340350" cy="24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1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67" y="1600200"/>
            <a:ext cx="5536113" cy="41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60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/>
          <p:cNvGrpSpPr/>
          <p:nvPr/>
        </p:nvGrpSpPr>
        <p:grpSpPr>
          <a:xfrm>
            <a:off x="1796791" y="1592796"/>
            <a:ext cx="5665554" cy="3996444"/>
            <a:chOff x="1796791" y="1592796"/>
            <a:chExt cx="5665554" cy="3996444"/>
          </a:xfrm>
        </p:grpSpPr>
        <p:grpSp>
          <p:nvGrpSpPr>
            <p:cNvPr id="3" name="Ryhmä 2"/>
            <p:cNvGrpSpPr/>
            <p:nvPr/>
          </p:nvGrpSpPr>
          <p:grpSpPr>
            <a:xfrm>
              <a:off x="1796791" y="1592796"/>
              <a:ext cx="5411796" cy="3996444"/>
              <a:chOff x="1796791" y="1592796"/>
              <a:chExt cx="5411796" cy="3996444"/>
            </a:xfrm>
          </p:grpSpPr>
          <p:pic>
            <p:nvPicPr>
              <p:cNvPr id="4" name="Bildobjekt 16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6791" y="1592796"/>
                <a:ext cx="5411796" cy="3996444"/>
              </a:xfrm>
              <a:prstGeom prst="rect">
                <a:avLst/>
              </a:prstGeom>
            </p:spPr>
          </p:pic>
          <p:sp>
            <p:nvSpPr>
              <p:cNvPr id="5" name="Suorakulmio 4"/>
              <p:cNvSpPr/>
              <p:nvPr/>
            </p:nvSpPr>
            <p:spPr>
              <a:xfrm>
                <a:off x="2472572" y="2009994"/>
                <a:ext cx="4187660" cy="415261"/>
              </a:xfrm>
              <a:prstGeom prst="rect">
                <a:avLst/>
              </a:prstGeom>
              <a:solidFill>
                <a:srgbClr val="081BA4"/>
              </a:solidFill>
              <a:ln>
                <a:solidFill>
                  <a:srgbClr val="081B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200" b="1" dirty="0">
                    <a:latin typeface="Arial" pitchFamily="34" charset="0"/>
                    <a:cs typeface="Arial" pitchFamily="34" charset="0"/>
                  </a:rPr>
                  <a:t>Syötä </a:t>
                </a:r>
                <a:r>
                  <a:rPr lang="fi-FI" sz="2200" b="1" dirty="0" smtClean="0">
                    <a:latin typeface="Arial" pitchFamily="34" charset="0"/>
                    <a:cs typeface="Arial" pitchFamily="34" charset="0"/>
                  </a:rPr>
                  <a:t>kolikoita </a:t>
                </a:r>
                <a:r>
                  <a:rPr lang="fi-FI" sz="2200" b="1" dirty="0">
                    <a:latin typeface="Arial" pitchFamily="34" charset="0"/>
                    <a:cs typeface="Arial" pitchFamily="34" charset="0"/>
                  </a:rPr>
                  <a:t>ja sulje luukku</a:t>
                </a:r>
              </a:p>
            </p:txBody>
          </p:sp>
          <p:sp>
            <p:nvSpPr>
              <p:cNvPr id="6" name="Suorakulmio 5"/>
              <p:cNvSpPr/>
              <p:nvPr/>
            </p:nvSpPr>
            <p:spPr>
              <a:xfrm>
                <a:off x="1824501" y="4365104"/>
                <a:ext cx="5338617" cy="1224136"/>
              </a:xfrm>
              <a:prstGeom prst="rect">
                <a:avLst/>
              </a:prstGeom>
              <a:solidFill>
                <a:srgbClr val="081BA4"/>
              </a:solidFill>
              <a:ln>
                <a:solidFill>
                  <a:srgbClr val="081B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" name="Suorakulmio 6"/>
              <p:cNvSpPr/>
              <p:nvPr/>
            </p:nvSpPr>
            <p:spPr>
              <a:xfrm>
                <a:off x="4508812" y="4833156"/>
                <a:ext cx="2654306" cy="468052"/>
              </a:xfrm>
              <a:prstGeom prst="rect">
                <a:avLst/>
              </a:prstGeom>
              <a:solidFill>
                <a:srgbClr val="081BA4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i-FI" sz="2000" b="1" dirty="0" smtClean="0">
                    <a:latin typeface="Arial" pitchFamily="34" charset="0"/>
                    <a:cs typeface="Arial" pitchFamily="34" charset="0"/>
                  </a:rPr>
                  <a:t>           Sulje </a:t>
                </a:r>
                <a:r>
                  <a:rPr lang="fi-FI" sz="2000" b="1" dirty="0">
                    <a:latin typeface="Arial" pitchFamily="34" charset="0"/>
                    <a:cs typeface="Arial" pitchFamily="34" charset="0"/>
                  </a:rPr>
                  <a:t>luukku </a:t>
                </a:r>
              </a:p>
            </p:txBody>
          </p:sp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4368" y="4911083"/>
                <a:ext cx="158750" cy="341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" name="Suorakulmio 1"/>
            <p:cNvSpPr/>
            <p:nvPr/>
          </p:nvSpPr>
          <p:spPr>
            <a:xfrm>
              <a:off x="2123728" y="2425255"/>
              <a:ext cx="53386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dirty="0" smtClean="0">
                  <a:solidFill>
                    <a:srgbClr val="FFC000"/>
                  </a:solidFill>
                </a:rPr>
                <a:t>Enintään </a:t>
              </a:r>
              <a:r>
                <a:rPr lang="fi-FI" dirty="0" err="1" smtClean="0">
                  <a:solidFill>
                    <a:srgbClr val="FFC000"/>
                  </a:solidFill>
                </a:rPr>
                <a:t>MAX-merkkiin</a:t>
              </a:r>
              <a:r>
                <a:rPr lang="fi-FI" dirty="0" smtClean="0">
                  <a:solidFill>
                    <a:srgbClr val="FFC000"/>
                  </a:solidFill>
                </a:rPr>
                <a:t> asti. </a:t>
              </a:r>
              <a:r>
                <a:rPr lang="fi-FI" dirty="0">
                  <a:solidFill>
                    <a:srgbClr val="FFC000"/>
                  </a:solidFill>
                </a:rPr>
                <a:t>Poista </a:t>
              </a:r>
              <a:r>
                <a:rPr lang="fi-FI" dirty="0" smtClean="0">
                  <a:solidFill>
                    <a:srgbClr val="FFC000"/>
                  </a:solidFill>
                </a:rPr>
                <a:t>muut </a:t>
              </a:r>
              <a:r>
                <a:rPr lang="fi-FI" dirty="0">
                  <a:solidFill>
                    <a:srgbClr val="FFC000"/>
                  </a:solidFill>
                </a:rPr>
                <a:t>esineet.</a:t>
              </a:r>
            </a:p>
          </p:txBody>
        </p:sp>
        <p:sp>
          <p:nvSpPr>
            <p:cNvPr id="9" name="Suorakulmio 8"/>
            <p:cNvSpPr/>
            <p:nvPr/>
          </p:nvSpPr>
          <p:spPr>
            <a:xfrm>
              <a:off x="1858471" y="4516292"/>
              <a:ext cx="167706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Talletus aloitettu.</a:t>
              </a:r>
              <a:br>
                <a:rPr lang="fi-FI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fi-FI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Jatka 60 sekunnin </a:t>
              </a:r>
              <a:br>
                <a:rPr lang="fi-FI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fi-FI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kuluessa.</a:t>
              </a:r>
              <a:endParaRPr lang="fi-FI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Suorakulmio 11"/>
          <p:cNvSpPr/>
          <p:nvPr/>
        </p:nvSpPr>
        <p:spPr>
          <a:xfrm>
            <a:off x="5286473" y="4516292"/>
            <a:ext cx="1936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Kortti ja tili tunnistettu.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93" y="1697552"/>
            <a:ext cx="5340350" cy="24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9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/>
          <p:cNvGrpSpPr/>
          <p:nvPr/>
        </p:nvGrpSpPr>
        <p:grpSpPr>
          <a:xfrm>
            <a:off x="1693797" y="1540378"/>
            <a:ext cx="5398483" cy="4048862"/>
            <a:chOff x="1693797" y="1540378"/>
            <a:chExt cx="5398483" cy="40488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797" y="1540378"/>
              <a:ext cx="5398483" cy="4048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Suorakulmio 3"/>
            <p:cNvSpPr/>
            <p:nvPr/>
          </p:nvSpPr>
          <p:spPr>
            <a:xfrm>
              <a:off x="1708727" y="4365104"/>
              <a:ext cx="5338617" cy="1224136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/>
            <p:cNvSpPr/>
            <p:nvPr/>
          </p:nvSpPr>
          <p:spPr>
            <a:xfrm>
              <a:off x="1708726" y="4828072"/>
              <a:ext cx="2684311" cy="473135"/>
            </a:xfrm>
            <a:prstGeom prst="rect">
              <a:avLst/>
            </a:prstGeom>
            <a:solidFill>
              <a:srgbClr val="081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i-FI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Suorakulmio 7"/>
            <p:cNvSpPr/>
            <p:nvPr/>
          </p:nvSpPr>
          <p:spPr>
            <a:xfrm>
              <a:off x="2915817" y="2005627"/>
              <a:ext cx="3168352" cy="360040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200" b="1" dirty="0" smtClean="0">
                  <a:latin typeface="Arial" pitchFamily="34" charset="0"/>
                  <a:cs typeface="Arial" pitchFamily="34" charset="0"/>
                </a:rPr>
                <a:t>Lisää kolikoita?</a:t>
              </a:r>
              <a:endParaRPr lang="fi-FI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31056" y="2360626"/>
              <a:ext cx="42795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i-FI" dirty="0" smtClean="0">
                  <a:solidFill>
                    <a:srgbClr val="FFC000"/>
                  </a:solidFill>
                </a:rPr>
                <a:t>Kertatalletus yhteensä </a:t>
              </a:r>
              <a:r>
                <a:rPr lang="fi-FI" dirty="0">
                  <a:solidFill>
                    <a:srgbClr val="FFC000"/>
                  </a:solidFill>
                </a:rPr>
                <a:t>enintään </a:t>
              </a:r>
              <a:r>
                <a:rPr lang="fi-FI" dirty="0" smtClean="0">
                  <a:solidFill>
                    <a:srgbClr val="FFC000"/>
                  </a:solidFill>
                </a:rPr>
                <a:t>X000 euroa</a:t>
              </a:r>
              <a:endParaRPr lang="fi-FI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31056" y="2840453"/>
              <a:ext cx="3862710" cy="338554"/>
            </a:xfrm>
            <a:prstGeom prst="rect">
              <a:avLst/>
            </a:prstGeom>
            <a:solidFill>
              <a:srgbClr val="081BA4"/>
            </a:solidFill>
          </p:spPr>
          <p:txBody>
            <a:bodyPr wrap="square">
              <a:spAutoFit/>
            </a:bodyPr>
            <a:lstStyle/>
            <a:p>
              <a:r>
                <a:rPr lang="fi-FI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Yht. 28 seteliä                    580,00 euroa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08727" y="3750854"/>
              <a:ext cx="5360247" cy="830997"/>
            </a:xfrm>
            <a:prstGeom prst="rect">
              <a:avLst/>
            </a:prstGeom>
            <a:solidFill>
              <a:srgbClr val="081BA4"/>
            </a:solidFill>
          </p:spPr>
          <p:txBody>
            <a:bodyPr wrap="square">
              <a:spAutoFit/>
            </a:bodyPr>
            <a:lstStyle/>
            <a:p>
              <a:r>
                <a:rPr lang="fi-FI" sz="16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	Kaikki yhteensä	           583,50 euroa</a:t>
              </a:r>
            </a:p>
            <a:p>
              <a:r>
                <a:rPr lang="fi-FI" sz="16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fi-FI" sz="16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fi-FI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       Lisäksi 2 kpl </a:t>
              </a:r>
              <a:r>
                <a:rPr lang="fi-FI" sz="16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seteleitä, jotka tarkastetaan erikseen</a:t>
              </a:r>
              <a:r>
                <a:rPr lang="fi-FI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fi-FI" sz="1600" dirty="0"/>
            </a:p>
          </p:txBody>
        </p:sp>
      </p:grpSp>
      <p:sp>
        <p:nvSpPr>
          <p:cNvPr id="14" name="Tekstiruutu 13"/>
          <p:cNvSpPr txBox="1">
            <a:spLocks noChangeArrowheads="1"/>
          </p:cNvSpPr>
          <p:nvPr/>
        </p:nvSpPr>
        <p:spPr bwMode="auto">
          <a:xfrm>
            <a:off x="1708726" y="2376015"/>
            <a:ext cx="5338617" cy="338554"/>
          </a:xfrm>
          <a:prstGeom prst="rect">
            <a:avLst/>
          </a:prstGeom>
          <a:solidFill>
            <a:srgbClr val="01055B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3361CA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3361CA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3361CA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3361CA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3361C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fi-FI" sz="1600" dirty="0">
              <a:solidFill>
                <a:srgbClr val="FFC000"/>
              </a:solidFill>
            </a:endParaRPr>
          </a:p>
        </p:txBody>
      </p:sp>
      <p:sp>
        <p:nvSpPr>
          <p:cNvPr id="15" name="Suorakulmio 14"/>
          <p:cNvSpPr/>
          <p:nvPr/>
        </p:nvSpPr>
        <p:spPr>
          <a:xfrm>
            <a:off x="4393037" y="4836365"/>
            <a:ext cx="2654306" cy="468052"/>
          </a:xfrm>
          <a:prstGeom prst="rect">
            <a:avLst/>
          </a:prstGeom>
          <a:solidFill>
            <a:srgbClr val="081BA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b="1" dirty="0" smtClean="0">
                <a:latin typeface="Arial" pitchFamily="34" charset="0"/>
                <a:cs typeface="Arial" pitchFamily="34" charset="0"/>
              </a:rPr>
              <a:t>       Syötä kolikoita </a:t>
            </a:r>
            <a:endParaRPr lang="fi-FI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uorakulmio 16"/>
          <p:cNvSpPr/>
          <p:nvPr/>
        </p:nvSpPr>
        <p:spPr>
          <a:xfrm>
            <a:off x="1708726" y="4833824"/>
            <a:ext cx="2744420" cy="473135"/>
          </a:xfrm>
          <a:prstGeom prst="rect">
            <a:avLst/>
          </a:prstGeom>
          <a:solidFill>
            <a:srgbClr val="081BA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b="1" dirty="0" smtClean="0">
                <a:latin typeface="Arial" pitchFamily="34" charset="0"/>
                <a:cs typeface="Arial" pitchFamily="34" charset="0"/>
              </a:rPr>
              <a:t>   Ei kolikoita</a:t>
            </a:r>
            <a:endParaRPr lang="fi-FI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77" y="4890807"/>
            <a:ext cx="1587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594" y="4911083"/>
            <a:ext cx="1587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uorakulmio 19"/>
          <p:cNvSpPr/>
          <p:nvPr/>
        </p:nvSpPr>
        <p:spPr>
          <a:xfrm>
            <a:off x="5155532" y="4578797"/>
            <a:ext cx="19367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Kortti ja tili tunnistettu.</a:t>
            </a:r>
          </a:p>
        </p:txBody>
      </p:sp>
      <p:sp>
        <p:nvSpPr>
          <p:cNvPr id="21" name="Rectangle 12"/>
          <p:cNvSpPr/>
          <p:nvPr/>
        </p:nvSpPr>
        <p:spPr>
          <a:xfrm>
            <a:off x="2238249" y="2374867"/>
            <a:ext cx="4279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dirty="0" smtClean="0">
                <a:solidFill>
                  <a:srgbClr val="FFC000"/>
                </a:solidFill>
              </a:rPr>
              <a:t>Kertatalletus yhteensä </a:t>
            </a:r>
            <a:r>
              <a:rPr lang="fi-FI" dirty="0">
                <a:solidFill>
                  <a:srgbClr val="FFC000"/>
                </a:solidFill>
              </a:rPr>
              <a:t>enintään </a:t>
            </a:r>
            <a:r>
              <a:rPr lang="fi-FI" dirty="0" smtClean="0">
                <a:solidFill>
                  <a:srgbClr val="FFC000"/>
                </a:solidFill>
              </a:rPr>
              <a:t>X000 euroa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798" y="2378108"/>
            <a:ext cx="5353546" cy="33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624" y="1643942"/>
            <a:ext cx="5340350" cy="24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5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/>
          <p:cNvGrpSpPr/>
          <p:nvPr/>
        </p:nvGrpSpPr>
        <p:grpSpPr>
          <a:xfrm>
            <a:off x="1693797" y="1540378"/>
            <a:ext cx="5398483" cy="4048862"/>
            <a:chOff x="1693797" y="1540378"/>
            <a:chExt cx="5398483" cy="40488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797" y="1540378"/>
              <a:ext cx="5398483" cy="4048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Suorakulmio 3"/>
            <p:cNvSpPr/>
            <p:nvPr/>
          </p:nvSpPr>
          <p:spPr>
            <a:xfrm>
              <a:off x="1708727" y="4365104"/>
              <a:ext cx="5338617" cy="1224136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/>
            <p:cNvSpPr/>
            <p:nvPr/>
          </p:nvSpPr>
          <p:spPr>
            <a:xfrm>
              <a:off x="4393038" y="4833156"/>
              <a:ext cx="2654306" cy="468052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2000" b="1" dirty="0" smtClean="0">
                  <a:latin typeface="Arial" pitchFamily="34" charset="0"/>
                  <a:cs typeface="Arial" pitchFamily="34" charset="0"/>
                </a:rPr>
                <a:t>       	          Jatka </a:t>
              </a:r>
              <a:endParaRPr lang="fi-FI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Suorakulmio 6"/>
            <p:cNvSpPr/>
            <p:nvPr/>
          </p:nvSpPr>
          <p:spPr>
            <a:xfrm>
              <a:off x="1708726" y="4828072"/>
              <a:ext cx="2684311" cy="473135"/>
            </a:xfrm>
            <a:prstGeom prst="rect">
              <a:avLst/>
            </a:prstGeom>
            <a:solidFill>
              <a:srgbClr val="081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i-FI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Suorakulmio 7"/>
            <p:cNvSpPr/>
            <p:nvPr/>
          </p:nvSpPr>
          <p:spPr>
            <a:xfrm>
              <a:off x="2915817" y="2005627"/>
              <a:ext cx="3168352" cy="360040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200" b="1" dirty="0" smtClean="0">
                  <a:latin typeface="Arial" pitchFamily="34" charset="0"/>
                  <a:cs typeface="Arial" pitchFamily="34" charset="0"/>
                </a:rPr>
                <a:t>Yhteenveto</a:t>
              </a:r>
              <a:endParaRPr lang="fi-FI" sz="22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594" y="4911083"/>
              <a:ext cx="158750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331056" y="2360626"/>
              <a:ext cx="42795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i-FI" dirty="0" smtClean="0">
                  <a:solidFill>
                    <a:srgbClr val="FFC000"/>
                  </a:solidFill>
                </a:rPr>
                <a:t>Kertatalletus yhteensä </a:t>
              </a:r>
              <a:r>
                <a:rPr lang="fi-FI" dirty="0">
                  <a:solidFill>
                    <a:srgbClr val="FFC000"/>
                  </a:solidFill>
                </a:rPr>
                <a:t>enintään </a:t>
              </a:r>
              <a:r>
                <a:rPr lang="fi-FI" dirty="0" smtClean="0">
                  <a:solidFill>
                    <a:srgbClr val="FFC000"/>
                  </a:solidFill>
                </a:rPr>
                <a:t>X000 euroa</a:t>
              </a:r>
              <a:endParaRPr lang="fi-FI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31056" y="2840453"/>
              <a:ext cx="3862710" cy="338554"/>
            </a:xfrm>
            <a:prstGeom prst="rect">
              <a:avLst/>
            </a:prstGeom>
            <a:solidFill>
              <a:srgbClr val="081BA4"/>
            </a:solidFill>
          </p:spPr>
          <p:txBody>
            <a:bodyPr wrap="square">
              <a:spAutoFit/>
            </a:bodyPr>
            <a:lstStyle/>
            <a:p>
              <a:r>
                <a:rPr lang="fi-FI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Yht. 28 seteliä                    580,00 euroa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08727" y="3750854"/>
              <a:ext cx="5383553" cy="830997"/>
            </a:xfrm>
            <a:prstGeom prst="rect">
              <a:avLst/>
            </a:prstGeom>
            <a:solidFill>
              <a:srgbClr val="081BA4"/>
            </a:solidFill>
          </p:spPr>
          <p:txBody>
            <a:bodyPr wrap="square">
              <a:spAutoFit/>
            </a:bodyPr>
            <a:lstStyle/>
            <a:p>
              <a:r>
                <a:rPr lang="fi-FI" sz="16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	Kaikki yhteensä	           583,50 euroa</a:t>
              </a:r>
            </a:p>
            <a:p>
              <a:r>
                <a:rPr lang="fi-FI" sz="16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fi-FI" sz="16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fi-FI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       Lisäksi 2 kpl </a:t>
              </a:r>
              <a:r>
                <a:rPr lang="fi-FI" sz="16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seteleitä, jotka tarkastetaan erikseen</a:t>
              </a:r>
              <a:r>
                <a:rPr lang="fi-FI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fi-FI" sz="1600" dirty="0"/>
            </a:p>
          </p:txBody>
        </p:sp>
      </p:grpSp>
      <p:sp>
        <p:nvSpPr>
          <p:cNvPr id="14" name="Tekstiruutu 13"/>
          <p:cNvSpPr txBox="1">
            <a:spLocks noChangeArrowheads="1"/>
          </p:cNvSpPr>
          <p:nvPr/>
        </p:nvSpPr>
        <p:spPr bwMode="auto">
          <a:xfrm>
            <a:off x="1708726" y="2376015"/>
            <a:ext cx="5338617" cy="338554"/>
          </a:xfrm>
          <a:prstGeom prst="rect">
            <a:avLst/>
          </a:prstGeom>
          <a:solidFill>
            <a:srgbClr val="01055B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3361CA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3361CA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3361CA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3361CA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3361C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fi-FI" sz="1600" dirty="0">
              <a:solidFill>
                <a:srgbClr val="FFC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302" y="1645794"/>
            <a:ext cx="5340350" cy="24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9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/>
          <p:cNvGrpSpPr/>
          <p:nvPr/>
        </p:nvGrpSpPr>
        <p:grpSpPr>
          <a:xfrm>
            <a:off x="1701552" y="1489865"/>
            <a:ext cx="5398483" cy="4048862"/>
            <a:chOff x="1701552" y="1489865"/>
            <a:chExt cx="5398483" cy="40488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552" y="1489865"/>
              <a:ext cx="5398483" cy="4048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Suorakulmio 3"/>
            <p:cNvSpPr/>
            <p:nvPr/>
          </p:nvSpPr>
          <p:spPr>
            <a:xfrm>
              <a:off x="1708727" y="2740813"/>
              <a:ext cx="5338617" cy="2776419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2361811" y="1988840"/>
              <a:ext cx="4032448" cy="360040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kstiruutu 2"/>
            <p:cNvSpPr txBox="1">
              <a:spLocks noChangeArrowheads="1"/>
            </p:cNvSpPr>
            <p:nvPr/>
          </p:nvSpPr>
          <p:spPr bwMode="auto">
            <a:xfrm>
              <a:off x="3246729" y="2382117"/>
              <a:ext cx="1847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1CA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1CA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1CA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1CA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fi-FI" sz="1600" dirty="0">
                <a:solidFill>
                  <a:srgbClr val="FFC000"/>
                </a:solidFill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55" y="2672679"/>
            <a:ext cx="5379964" cy="286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2165405" y="2852936"/>
            <a:ext cx="463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Tarkista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kolikkojen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palautuskaukalo</a:t>
            </a:r>
            <a:endParaRPr lang="fi-FI" sz="2200" dirty="0">
              <a:solidFill>
                <a:schemeClr val="bg1"/>
              </a:solidFill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4902144" y="5049180"/>
            <a:ext cx="2167995" cy="468052"/>
          </a:xfrm>
          <a:prstGeom prst="rect">
            <a:avLst/>
          </a:prstGeom>
          <a:solidFill>
            <a:srgbClr val="081BA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latin typeface="Arial" pitchFamily="34" charset="0"/>
                <a:cs typeface="Arial" pitchFamily="34" charset="0"/>
              </a:rPr>
              <a:t>               Jatka</a:t>
            </a:r>
            <a:endParaRPr lang="fi-FI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69" y="5081739"/>
            <a:ext cx="1587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618" y="1583556"/>
            <a:ext cx="5340350" cy="24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1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83969"/>
            <a:ext cx="5332813" cy="400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897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27" y="1484784"/>
            <a:ext cx="537260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483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321833"/>
            <a:ext cx="5493866" cy="412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997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/>
          <p:cNvGrpSpPr/>
          <p:nvPr/>
        </p:nvGrpSpPr>
        <p:grpSpPr>
          <a:xfrm>
            <a:off x="1701552" y="1457864"/>
            <a:ext cx="5492878" cy="4080863"/>
            <a:chOff x="1701552" y="1489865"/>
            <a:chExt cx="5398483" cy="40488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552" y="1489865"/>
              <a:ext cx="5398483" cy="4048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Suorakulmio 3"/>
            <p:cNvSpPr/>
            <p:nvPr/>
          </p:nvSpPr>
          <p:spPr>
            <a:xfrm>
              <a:off x="1708727" y="2740813"/>
              <a:ext cx="5338617" cy="2776419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2361811" y="1988840"/>
              <a:ext cx="4032448" cy="360040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200" b="1" dirty="0" smtClean="0">
                  <a:latin typeface="Arial" pitchFamily="34" charset="0"/>
                  <a:cs typeface="Arial" pitchFamily="34" charset="0"/>
                </a:rPr>
                <a:t>Odota</a:t>
              </a:r>
              <a:endParaRPr lang="fi-FI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kstiruutu 2"/>
            <p:cNvSpPr txBox="1">
              <a:spLocks noChangeArrowheads="1"/>
            </p:cNvSpPr>
            <p:nvPr/>
          </p:nvSpPr>
          <p:spPr bwMode="auto">
            <a:xfrm>
              <a:off x="3246729" y="2382117"/>
              <a:ext cx="1847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1CA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1CA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1CA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1CA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fi-FI" sz="1600" dirty="0">
                <a:solidFill>
                  <a:srgbClr val="FFC000"/>
                </a:solidFill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55" y="2672679"/>
            <a:ext cx="5379964" cy="286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275324" y="2360626"/>
            <a:ext cx="2391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dirty="0" smtClean="0">
                <a:solidFill>
                  <a:srgbClr val="FFC000"/>
                </a:solidFill>
              </a:rPr>
              <a:t>Tapahtumaa käsitellään</a:t>
            </a:r>
            <a:endParaRPr lang="fi-FI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901" y="1557677"/>
            <a:ext cx="5340350" cy="24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1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Näyttökuvat\ENG-T\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663768" cy="42491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orakulmio 2"/>
          <p:cNvSpPr/>
          <p:nvPr/>
        </p:nvSpPr>
        <p:spPr>
          <a:xfrm>
            <a:off x="2944585" y="1782052"/>
            <a:ext cx="3168352" cy="432048"/>
          </a:xfrm>
          <a:prstGeom prst="rect">
            <a:avLst/>
          </a:prstGeom>
          <a:solidFill>
            <a:srgbClr val="081BA4"/>
          </a:solidFill>
          <a:ln>
            <a:solidFill>
              <a:srgbClr val="081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b="1" dirty="0" smtClean="0">
                <a:latin typeface="Arial" pitchFamily="34" charset="0"/>
                <a:cs typeface="Arial" pitchFamily="34" charset="0"/>
              </a:rPr>
              <a:t>Valitse</a:t>
            </a:r>
            <a:endParaRPr lang="fi-FI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iruutu 2"/>
          <p:cNvSpPr txBox="1">
            <a:spLocks noChangeArrowheads="1"/>
          </p:cNvSpPr>
          <p:nvPr/>
        </p:nvSpPr>
        <p:spPr bwMode="auto">
          <a:xfrm>
            <a:off x="2838394" y="2214100"/>
            <a:ext cx="34347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61CA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3361CA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3361CA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3361CA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3361C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fi-FI" sz="1600" dirty="0" smtClean="0">
                <a:solidFill>
                  <a:srgbClr val="FFC000"/>
                </a:solidFill>
              </a:rPr>
              <a:t> Talletuspalvelu vain </a:t>
            </a:r>
            <a:r>
              <a:rPr lang="fi-FI" sz="1600" dirty="0" err="1" smtClean="0">
                <a:solidFill>
                  <a:srgbClr val="FFC000"/>
                </a:solidFill>
              </a:rPr>
              <a:t>debit-valinnalla</a:t>
            </a:r>
            <a:endParaRPr lang="fi-FI" sz="1600" dirty="0">
              <a:solidFill>
                <a:srgbClr val="FFC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02" y="1457164"/>
            <a:ext cx="53403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9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/>
          <p:cNvGrpSpPr/>
          <p:nvPr/>
        </p:nvGrpSpPr>
        <p:grpSpPr>
          <a:xfrm>
            <a:off x="1693797" y="1540378"/>
            <a:ext cx="5398483" cy="4048862"/>
            <a:chOff x="1693797" y="1540378"/>
            <a:chExt cx="5398483" cy="40488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797" y="1540378"/>
              <a:ext cx="5398483" cy="4048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Suorakulmio 3"/>
            <p:cNvSpPr/>
            <p:nvPr/>
          </p:nvSpPr>
          <p:spPr>
            <a:xfrm>
              <a:off x="1708727" y="4365104"/>
              <a:ext cx="5338617" cy="1224136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2699792" y="2005627"/>
              <a:ext cx="3456384" cy="360040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200" b="1" dirty="0" smtClean="0">
                  <a:latin typeface="Arial" pitchFamily="34" charset="0"/>
                  <a:cs typeface="Arial" pitchFamily="34" charset="0"/>
                </a:rPr>
                <a:t>Rahat on talletettu tilille</a:t>
              </a:r>
              <a:endParaRPr lang="fi-FI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Suorakulmio 1"/>
            <p:cNvSpPr/>
            <p:nvPr/>
          </p:nvSpPr>
          <p:spPr>
            <a:xfrm>
              <a:off x="1708727" y="2721514"/>
              <a:ext cx="5347855" cy="1834410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200" dirty="0" smtClean="0">
                  <a:latin typeface="Arial" pitchFamily="34" charset="0"/>
                  <a:cs typeface="Arial" pitchFamily="34" charset="0"/>
                </a:rPr>
                <a:t>Ota kuitti</a:t>
              </a:r>
              <a:br>
                <a:rPr lang="fi-FI" sz="2200" dirty="0" smtClean="0">
                  <a:latin typeface="Arial" pitchFamily="34" charset="0"/>
                  <a:cs typeface="Arial" pitchFamily="34" charset="0"/>
                </a:rPr>
              </a:br>
              <a:endParaRPr lang="fi-FI" sz="2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092" r="2013" b="25780"/>
            <a:stretch/>
          </p:blipFill>
          <p:spPr bwMode="auto">
            <a:xfrm>
              <a:off x="1699491" y="3834758"/>
              <a:ext cx="5383553" cy="1754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50" y="1643941"/>
            <a:ext cx="5340350" cy="24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8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/>
          <p:cNvGrpSpPr/>
          <p:nvPr/>
        </p:nvGrpSpPr>
        <p:grpSpPr>
          <a:xfrm>
            <a:off x="1693797" y="1540378"/>
            <a:ext cx="5398483" cy="4048862"/>
            <a:chOff x="1693797" y="1540378"/>
            <a:chExt cx="5398483" cy="40488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797" y="1540378"/>
              <a:ext cx="5398483" cy="4048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Suorakulmio 3"/>
            <p:cNvSpPr/>
            <p:nvPr/>
          </p:nvSpPr>
          <p:spPr>
            <a:xfrm>
              <a:off x="1708727" y="4365104"/>
              <a:ext cx="5338617" cy="936104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/>
            <p:cNvSpPr/>
            <p:nvPr/>
          </p:nvSpPr>
          <p:spPr>
            <a:xfrm>
              <a:off x="4393038" y="4833156"/>
              <a:ext cx="2654306" cy="468052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 smtClean="0">
                  <a:latin typeface="Arial" pitchFamily="34" charset="0"/>
                  <a:cs typeface="Arial" pitchFamily="34" charset="0"/>
                </a:rPr>
                <a:t>                   Valmis</a:t>
              </a:r>
              <a:endParaRPr lang="fi-FI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Suorakulmio 6"/>
            <p:cNvSpPr/>
            <p:nvPr/>
          </p:nvSpPr>
          <p:spPr>
            <a:xfrm>
              <a:off x="1708726" y="4828072"/>
              <a:ext cx="2684311" cy="473135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2000" b="1" dirty="0" smtClean="0">
                  <a:latin typeface="Arial" pitchFamily="34" charset="0"/>
                  <a:cs typeface="Arial" pitchFamily="34" charset="0"/>
                </a:rPr>
                <a:t>   </a:t>
              </a:r>
              <a:endParaRPr lang="fi-FI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Suorakulmio 7"/>
            <p:cNvSpPr/>
            <p:nvPr/>
          </p:nvSpPr>
          <p:spPr>
            <a:xfrm>
              <a:off x="2699792" y="2024077"/>
              <a:ext cx="3456384" cy="360040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200" b="1" dirty="0" smtClean="0">
                  <a:latin typeface="Arial" pitchFamily="34" charset="0"/>
                  <a:cs typeface="Arial" pitchFamily="34" charset="0"/>
                </a:rPr>
                <a:t>Rahat on talletettu tilille</a:t>
              </a:r>
              <a:endParaRPr lang="fi-FI" sz="22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594" y="4911083"/>
              <a:ext cx="158750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kstiruutu 2"/>
            <p:cNvSpPr txBox="1">
              <a:spLocks noChangeArrowheads="1"/>
            </p:cNvSpPr>
            <p:nvPr/>
          </p:nvSpPr>
          <p:spPr bwMode="auto">
            <a:xfrm>
              <a:off x="1708726" y="2382959"/>
              <a:ext cx="53386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1CA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1CA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1CA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1CA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fi-FI" sz="1600" dirty="0" smtClean="0">
                  <a:solidFill>
                    <a:srgbClr val="FFC000"/>
                  </a:solidFill>
                </a:rPr>
                <a:t>Kuittia ei voida tulostaa </a:t>
              </a:r>
              <a:endParaRPr lang="fi-FI" sz="1600" dirty="0">
                <a:solidFill>
                  <a:srgbClr val="FFC000"/>
                </a:solidFill>
              </a:endParaRPr>
            </a:p>
          </p:txBody>
        </p:sp>
        <p:sp>
          <p:nvSpPr>
            <p:cNvPr id="2" name="Suorakulmio 1"/>
            <p:cNvSpPr/>
            <p:nvPr/>
          </p:nvSpPr>
          <p:spPr>
            <a:xfrm>
              <a:off x="1708726" y="2795891"/>
              <a:ext cx="5347855" cy="1965833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fi-FI" dirty="0" smtClean="0">
                  <a:latin typeface="Arial" pitchFamily="34" charset="0"/>
                  <a:cs typeface="Arial" pitchFamily="34" charset="0"/>
                </a:rPr>
              </a:br>
              <a:r>
                <a:rPr lang="fi-FI" dirty="0" smtClean="0">
                  <a:latin typeface="Arial" pitchFamily="34" charset="0"/>
                  <a:cs typeface="Arial" pitchFamily="34" charset="0"/>
                </a:rPr>
                <a:t>483,12 € talletettu tilille.</a:t>
              </a:r>
              <a:br>
                <a:rPr lang="fi-FI" dirty="0" smtClean="0">
                  <a:latin typeface="Arial" pitchFamily="34" charset="0"/>
                  <a:cs typeface="Arial" pitchFamily="34" charset="0"/>
                </a:rPr>
              </a:br>
              <a:r>
                <a:rPr lang="fi-FI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Lisäksi </a:t>
              </a:r>
              <a:r>
                <a:rPr lang="fi-FI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 kpl seteleitä, jotka tarkastetaan erikseen. </a:t>
              </a:r>
              <a:r>
                <a:rPr lang="fi-FI" dirty="0" smtClean="0">
                  <a:latin typeface="Arial" pitchFamily="34" charset="0"/>
                  <a:cs typeface="Arial" pitchFamily="34" charset="0"/>
                </a:rPr>
                <a:t>Tarvittaessa ota yhteys: puh. 020 330.</a:t>
              </a:r>
              <a:r>
                <a:rPr lang="fi-FI" sz="1000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fi-FI" sz="1000" dirty="0" smtClean="0">
                  <a:latin typeface="Arial" pitchFamily="34" charset="0"/>
                  <a:cs typeface="Arial" pitchFamily="34" charset="0"/>
                </a:rPr>
              </a:br>
              <a:r>
                <a:rPr lang="fi-FI" sz="1000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r>
                <a:rPr lang="fi-FI" dirty="0" smtClean="0">
                  <a:latin typeface="Arial" pitchFamily="34" charset="0"/>
                  <a:cs typeface="Arial" pitchFamily="34" charset="0"/>
                </a:rPr>
                <a:t>&lt;Pankin asiakasviesti sanomalta  3x40 merkkiä:  &gt;</a:t>
              </a:r>
            </a:p>
            <a:p>
              <a:r>
                <a:rPr lang="fi-FI" dirty="0" smtClean="0">
                  <a:latin typeface="Arial" pitchFamily="34" charset="0"/>
                  <a:cs typeface="Arial" pitchFamily="34" charset="0"/>
                </a:rPr>
                <a:t>&lt; </a:t>
              </a:r>
              <a:r>
                <a:rPr lang="fi-FI" dirty="0">
                  <a:latin typeface="Arial" pitchFamily="34" charset="0"/>
                  <a:cs typeface="Arial" pitchFamily="34" charset="0"/>
                </a:rPr>
                <a:t>esim</a:t>
              </a:r>
              <a:r>
                <a:rPr lang="fi-FI" dirty="0" smtClean="0">
                  <a:latin typeface="Arial" pitchFamily="34" charset="0"/>
                  <a:cs typeface="Arial" pitchFamily="34" charset="0"/>
                </a:rPr>
                <a:t>. Talletus tilille </a:t>
              </a:r>
              <a:r>
                <a:rPr lang="fi-FI" dirty="0">
                  <a:latin typeface="Arial" pitchFamily="34" charset="0"/>
                  <a:cs typeface="Arial" pitchFamily="34" charset="0"/>
                </a:rPr>
                <a:t>FI0950905-98000001 </a:t>
              </a:r>
              <a:r>
                <a:rPr lang="fi-FI" dirty="0" smtClean="0">
                  <a:latin typeface="Arial" pitchFamily="34" charset="0"/>
                  <a:cs typeface="Arial" pitchFamily="34" charset="0"/>
                </a:rPr>
                <a:t>         &gt;</a:t>
              </a:r>
              <a:br>
                <a:rPr lang="fi-FI" dirty="0" smtClean="0">
                  <a:latin typeface="Arial" pitchFamily="34" charset="0"/>
                  <a:cs typeface="Arial" pitchFamily="34" charset="0"/>
                </a:rPr>
              </a:br>
              <a:r>
                <a:rPr lang="fi-FI" dirty="0">
                  <a:latin typeface="Arial" pitchFamily="34" charset="0"/>
                  <a:cs typeface="Arial" pitchFamily="34" charset="0"/>
                </a:rPr>
                <a:t>&lt; </a:t>
              </a:r>
              <a:r>
                <a:rPr lang="fi-FI" dirty="0" smtClean="0">
                  <a:latin typeface="Arial" pitchFamily="34" charset="0"/>
                  <a:cs typeface="Arial" pitchFamily="34" charset="0"/>
                </a:rPr>
                <a:t>esim. Perittävä palkkio                                       &gt;</a:t>
              </a:r>
            </a:p>
            <a:p>
              <a:endParaRPr lang="fi-FI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98" y="1637166"/>
            <a:ext cx="5340350" cy="24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02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/>
          <p:cNvGrpSpPr/>
          <p:nvPr/>
        </p:nvGrpSpPr>
        <p:grpSpPr>
          <a:xfrm>
            <a:off x="1474528" y="1340767"/>
            <a:ext cx="5738139" cy="4320481"/>
            <a:chOff x="1474528" y="1340767"/>
            <a:chExt cx="5833775" cy="439248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528" y="1340767"/>
              <a:ext cx="5833775" cy="4392489"/>
            </a:xfrm>
            <a:prstGeom prst="rect">
              <a:avLst/>
            </a:prstGeom>
            <a:solidFill>
              <a:srgbClr val="010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kstiruutu 2"/>
            <p:cNvSpPr txBox="1">
              <a:spLocks noChangeArrowheads="1"/>
            </p:cNvSpPr>
            <p:nvPr/>
          </p:nvSpPr>
          <p:spPr bwMode="auto">
            <a:xfrm>
              <a:off x="1474528" y="2276872"/>
              <a:ext cx="5833775" cy="344197"/>
            </a:xfrm>
            <a:prstGeom prst="rect">
              <a:avLst/>
            </a:prstGeom>
            <a:solidFill>
              <a:srgbClr val="01055B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1CA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1CA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1CA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1CA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fi-FI" sz="1600" dirty="0" smtClean="0">
                  <a:solidFill>
                    <a:srgbClr val="FFC000"/>
                  </a:solidFill>
                </a:rPr>
                <a:t>Suojaa tunnuslukusi</a:t>
              </a:r>
              <a:endParaRPr lang="fi-FI" sz="1600" dirty="0">
                <a:solidFill>
                  <a:srgbClr val="FFC000"/>
                </a:solidFill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75" y="1477811"/>
            <a:ext cx="53403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6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030" y="1460486"/>
            <a:ext cx="5478257" cy="410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iruutu 2"/>
          <p:cNvSpPr txBox="1">
            <a:spLocks noChangeArrowheads="1"/>
          </p:cNvSpPr>
          <p:nvPr/>
        </p:nvSpPr>
        <p:spPr bwMode="auto">
          <a:xfrm>
            <a:off x="2840815" y="2334364"/>
            <a:ext cx="30966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61CA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3361CA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3361CA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3361CA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3361C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fi-FI" sz="1600" dirty="0" smtClean="0">
                <a:solidFill>
                  <a:srgbClr val="FFC000"/>
                </a:solidFill>
              </a:rPr>
              <a:t>Voit lopettaa </a:t>
            </a:r>
            <a:r>
              <a:rPr lang="fi-FI" sz="1600" dirty="0" err="1" smtClean="0">
                <a:solidFill>
                  <a:srgbClr val="FFC000"/>
                </a:solidFill>
              </a:rPr>
              <a:t>STOP-näppäimell</a:t>
            </a:r>
            <a:r>
              <a:rPr lang="fi-FI" sz="1600" dirty="0" err="1">
                <a:solidFill>
                  <a:srgbClr val="FFC000"/>
                </a:solidFill>
              </a:rPr>
              <a:t>ä</a:t>
            </a:r>
            <a:endParaRPr lang="fi-FI" sz="1600" dirty="0">
              <a:solidFill>
                <a:srgbClr val="FFC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83" y="1560832"/>
            <a:ext cx="5340350" cy="23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5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/>
          <p:cNvGrpSpPr/>
          <p:nvPr/>
        </p:nvGrpSpPr>
        <p:grpSpPr>
          <a:xfrm>
            <a:off x="1713028" y="1484783"/>
            <a:ext cx="5519918" cy="4139805"/>
            <a:chOff x="1683792" y="1484783"/>
            <a:chExt cx="5519918" cy="4139805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3126"/>
            <a:stretch/>
          </p:blipFill>
          <p:spPr bwMode="auto">
            <a:xfrm>
              <a:off x="1683792" y="1484783"/>
              <a:ext cx="5519918" cy="4139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Suorakulmio 6"/>
            <p:cNvSpPr/>
            <p:nvPr/>
          </p:nvSpPr>
          <p:spPr>
            <a:xfrm>
              <a:off x="2804513" y="1928912"/>
              <a:ext cx="3168352" cy="432048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200" b="1" dirty="0" smtClean="0">
                  <a:latin typeface="Arial" pitchFamily="34" charset="0"/>
                  <a:cs typeface="Arial" pitchFamily="34" charset="0"/>
                </a:rPr>
                <a:t>Ota kortti</a:t>
              </a:r>
              <a:endParaRPr lang="fi-FI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Suorakulmio 7"/>
            <p:cNvSpPr/>
            <p:nvPr/>
          </p:nvSpPr>
          <p:spPr>
            <a:xfrm>
              <a:off x="2804513" y="4869160"/>
              <a:ext cx="3168352" cy="360040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200" b="1" dirty="0" smtClean="0">
                  <a:latin typeface="Arial" pitchFamily="34" charset="0"/>
                  <a:cs typeface="Arial" pitchFamily="34" charset="0"/>
                </a:rPr>
                <a:t>ja aloita talletus</a:t>
              </a:r>
              <a:endParaRPr lang="fi-FI" sz="2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kstiruutu 2"/>
          <p:cNvSpPr txBox="1">
            <a:spLocks noChangeArrowheads="1"/>
          </p:cNvSpPr>
          <p:nvPr/>
        </p:nvSpPr>
        <p:spPr bwMode="auto">
          <a:xfrm>
            <a:off x="2471957" y="2348175"/>
            <a:ext cx="41745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61CA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3361CA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3361CA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3361CA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3361C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fi-FI" sz="1600" dirty="0" smtClean="0">
                <a:solidFill>
                  <a:srgbClr val="FFC000"/>
                </a:solidFill>
              </a:rPr>
              <a:t>Kertatalletus yhteensä enintään X000 euroa</a:t>
            </a:r>
            <a:endParaRPr lang="fi-FI" sz="1600" dirty="0">
              <a:solidFill>
                <a:srgbClr val="FFC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40" y="1600809"/>
            <a:ext cx="5340350" cy="24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7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/>
          <p:cNvGrpSpPr/>
          <p:nvPr/>
        </p:nvGrpSpPr>
        <p:grpSpPr>
          <a:xfrm>
            <a:off x="1701552" y="1484784"/>
            <a:ext cx="5480723" cy="4053943"/>
            <a:chOff x="1701552" y="1489865"/>
            <a:chExt cx="5398483" cy="40488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552" y="1489865"/>
              <a:ext cx="5398483" cy="4048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Suorakulmio 3"/>
            <p:cNvSpPr/>
            <p:nvPr/>
          </p:nvSpPr>
          <p:spPr>
            <a:xfrm>
              <a:off x="1708727" y="2740813"/>
              <a:ext cx="5338617" cy="2776419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/>
            <p:cNvSpPr/>
            <p:nvPr/>
          </p:nvSpPr>
          <p:spPr>
            <a:xfrm>
              <a:off x="4283968" y="4833156"/>
              <a:ext cx="2763376" cy="468052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 smtClean="0">
                  <a:latin typeface="Arial" pitchFamily="34" charset="0"/>
                  <a:cs typeface="Arial" pitchFamily="34" charset="0"/>
                </a:rPr>
                <a:t>         Aloita talletus</a:t>
              </a:r>
            </a:p>
          </p:txBody>
        </p:sp>
        <p:sp>
          <p:nvSpPr>
            <p:cNvPr id="7" name="Suorakulmio 6"/>
            <p:cNvSpPr/>
            <p:nvPr/>
          </p:nvSpPr>
          <p:spPr>
            <a:xfrm>
              <a:off x="1708726" y="4828072"/>
              <a:ext cx="2684311" cy="473135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2000" b="1" dirty="0" smtClean="0">
                  <a:latin typeface="Arial" pitchFamily="34" charset="0"/>
                  <a:cs typeface="Arial" pitchFamily="34" charset="0"/>
                </a:rPr>
                <a:t>   Lopeta</a:t>
              </a:r>
              <a:endParaRPr lang="fi-FI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Suorakulmio 7"/>
            <p:cNvSpPr/>
            <p:nvPr/>
          </p:nvSpPr>
          <p:spPr>
            <a:xfrm>
              <a:off x="2361811" y="1988840"/>
              <a:ext cx="4032448" cy="360040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200" b="1" dirty="0" smtClean="0">
                  <a:latin typeface="Arial" pitchFamily="34" charset="0"/>
                  <a:cs typeface="Arial" pitchFamily="34" charset="0"/>
                </a:rPr>
                <a:t>Kuittia ei voida tulostaa</a:t>
              </a:r>
              <a:endParaRPr lang="fi-FI" sz="22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877" y="4890807"/>
              <a:ext cx="158750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594" y="4911083"/>
              <a:ext cx="158750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kstiruutu 2"/>
            <p:cNvSpPr txBox="1">
              <a:spLocks noChangeArrowheads="1"/>
            </p:cNvSpPr>
            <p:nvPr/>
          </p:nvSpPr>
          <p:spPr bwMode="auto">
            <a:xfrm>
              <a:off x="3246729" y="2382117"/>
              <a:ext cx="1847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1CA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1CA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1CA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1CA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fi-FI" sz="1600" dirty="0">
                <a:solidFill>
                  <a:srgbClr val="FFC000"/>
                </a:solidFill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55" y="2672679"/>
            <a:ext cx="5379964" cy="212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862" y="1587260"/>
            <a:ext cx="5340350" cy="25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4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/>
          <p:cNvGrpSpPr/>
          <p:nvPr/>
        </p:nvGrpSpPr>
        <p:grpSpPr>
          <a:xfrm>
            <a:off x="1670821" y="1524001"/>
            <a:ext cx="5443296" cy="4082472"/>
            <a:chOff x="1670821" y="1524001"/>
            <a:chExt cx="5443296" cy="40824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0821" y="1524001"/>
              <a:ext cx="5443296" cy="4082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Suorakulmio 3"/>
            <p:cNvSpPr/>
            <p:nvPr/>
          </p:nvSpPr>
          <p:spPr>
            <a:xfrm>
              <a:off x="1708727" y="2780928"/>
              <a:ext cx="5338617" cy="2520280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5" name="Suorakulmio 4"/>
            <p:cNvSpPr/>
            <p:nvPr/>
          </p:nvSpPr>
          <p:spPr>
            <a:xfrm>
              <a:off x="4393038" y="4833156"/>
              <a:ext cx="2654306" cy="468052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2000" b="1" dirty="0" smtClean="0">
                  <a:latin typeface="Arial" pitchFamily="34" charset="0"/>
                  <a:cs typeface="Arial" pitchFamily="34" charset="0"/>
                </a:rPr>
                <a:t>       Syötä seteleitä</a:t>
              </a:r>
              <a:endParaRPr lang="fi-FI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Suorakulmio 6"/>
            <p:cNvSpPr/>
            <p:nvPr/>
          </p:nvSpPr>
          <p:spPr>
            <a:xfrm>
              <a:off x="1708726" y="4828072"/>
              <a:ext cx="2684311" cy="473135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2000" b="1" dirty="0" smtClean="0">
                  <a:latin typeface="Arial" pitchFamily="34" charset="0"/>
                  <a:cs typeface="Arial" pitchFamily="34" charset="0"/>
                </a:rPr>
                <a:t>   Ei seteleitä</a:t>
              </a:r>
              <a:endParaRPr lang="fi-FI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Suorakulmio 7"/>
            <p:cNvSpPr/>
            <p:nvPr/>
          </p:nvSpPr>
          <p:spPr>
            <a:xfrm>
              <a:off x="2793858" y="2036810"/>
              <a:ext cx="3168352" cy="360040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200" b="1" dirty="0" smtClean="0">
                  <a:latin typeface="Arial" pitchFamily="34" charset="0"/>
                  <a:cs typeface="Arial" pitchFamily="34" charset="0"/>
                </a:rPr>
                <a:t>Talletatko seteleitä?</a:t>
              </a:r>
              <a:endParaRPr lang="fi-FI" sz="22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877" y="4890807"/>
              <a:ext cx="158750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594" y="4911083"/>
              <a:ext cx="158750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Suorakulmio 10"/>
            <p:cNvSpPr/>
            <p:nvPr/>
          </p:nvSpPr>
          <p:spPr>
            <a:xfrm>
              <a:off x="1709809" y="3681028"/>
              <a:ext cx="5338617" cy="360040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i-FI" dirty="0" smtClean="0">
                <a:latin typeface="Arial" pitchFamily="34" charset="0"/>
                <a:cs typeface="Arial" pitchFamily="34" charset="0"/>
              </a:endParaRPr>
            </a:p>
            <a:p>
              <a:endParaRPr lang="fi-FI" sz="1600" dirty="0">
                <a:latin typeface="Arial" pitchFamily="34" charset="0"/>
                <a:cs typeface="Arial" pitchFamily="34" charset="0"/>
              </a:endParaRPr>
            </a:p>
            <a:p>
              <a:r>
                <a:rPr lang="fi-FI" sz="1600" dirty="0" smtClean="0">
                  <a:latin typeface="Arial" pitchFamily="34" charset="0"/>
                  <a:cs typeface="Arial" pitchFamily="34" charset="0"/>
                </a:rPr>
                <a:t>&lt;(</a:t>
              </a:r>
              <a:r>
                <a:rPr lang="fi-FI" sz="1600" dirty="0">
                  <a:latin typeface="Arial" pitchFamily="34" charset="0"/>
                  <a:cs typeface="Arial" pitchFamily="34" charset="0"/>
                </a:rPr>
                <a:t>Pankin asiakasviesti sanomalta  3x40 </a:t>
              </a:r>
              <a:r>
                <a:rPr lang="fi-FI" sz="1600" dirty="0" smtClean="0">
                  <a:latin typeface="Arial" pitchFamily="34" charset="0"/>
                  <a:cs typeface="Arial" pitchFamily="34" charset="0"/>
                </a:rPr>
                <a:t>merkkiä:)&gt;</a:t>
              </a:r>
              <a:endParaRPr lang="fi-FI" sz="1600" dirty="0">
                <a:latin typeface="Arial" pitchFamily="34" charset="0"/>
                <a:cs typeface="Arial" pitchFamily="34" charset="0"/>
              </a:endParaRPr>
            </a:p>
            <a:p>
              <a:r>
                <a:rPr lang="fi-FI" sz="1600" dirty="0">
                  <a:latin typeface="Arial" pitchFamily="34" charset="0"/>
                  <a:cs typeface="Arial" pitchFamily="34" charset="0"/>
                </a:rPr>
                <a:t>&lt; esim. </a:t>
              </a:r>
              <a:r>
                <a:rPr lang="fi-FI" sz="1600" dirty="0" smtClean="0">
                  <a:latin typeface="Arial" pitchFamily="34" charset="0"/>
                  <a:cs typeface="Arial" pitchFamily="34" charset="0"/>
                </a:rPr>
                <a:t>”Talletus tilille FI0950905-98000001”        &gt; </a:t>
              </a:r>
              <a:br>
                <a:rPr lang="fi-FI" sz="1600" dirty="0" smtClean="0">
                  <a:latin typeface="Arial" pitchFamily="34" charset="0"/>
                  <a:cs typeface="Arial" pitchFamily="34" charset="0"/>
                </a:rPr>
              </a:br>
              <a:r>
                <a:rPr lang="fi-FI" sz="1600" dirty="0" smtClean="0">
                  <a:latin typeface="Arial" pitchFamily="34" charset="0"/>
                  <a:cs typeface="Arial" pitchFamily="34" charset="0"/>
                </a:rPr>
                <a:t>&lt; ja/tai asiakkaan nimi ja/tai hinnasto                    &gt;</a:t>
              </a:r>
            </a:p>
            <a:p>
              <a:r>
                <a:rPr lang="fi-FI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fi-FI" dirty="0" smtClean="0">
                  <a:latin typeface="Arial" pitchFamily="34" charset="0"/>
                  <a:cs typeface="Arial" pitchFamily="34" charset="0"/>
                </a:rPr>
              </a:br>
              <a:r>
                <a:rPr lang="fi-FI" dirty="0" smtClean="0">
                  <a:latin typeface="Arial" pitchFamily="34" charset="0"/>
                  <a:cs typeface="Arial" pitchFamily="34" charset="0"/>
                </a:rPr>
                <a:t>			</a:t>
              </a:r>
              <a:r>
                <a:rPr lang="fi-FI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fi-FI" dirty="0" smtClean="0">
                  <a:latin typeface="Arial" pitchFamily="34" charset="0"/>
                  <a:cs typeface="Arial" pitchFamily="34" charset="0"/>
                </a:rPr>
                <a:t>         </a:t>
              </a:r>
              <a:r>
                <a:rPr lang="fi-FI" sz="1400" dirty="0" smtClean="0">
                  <a:latin typeface="Arial" pitchFamily="34" charset="0"/>
                  <a:cs typeface="Arial" pitchFamily="34" charset="0"/>
                </a:rPr>
                <a:t>Kortti ja tili tunnistettu.</a:t>
              </a:r>
              <a:endParaRPr lang="fi-FI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Suorakulmio 1"/>
            <p:cNvSpPr/>
            <p:nvPr/>
          </p:nvSpPr>
          <p:spPr>
            <a:xfrm>
              <a:off x="2071665" y="2388757"/>
              <a:ext cx="46427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dirty="0" smtClean="0">
                  <a:solidFill>
                    <a:srgbClr val="FFC000"/>
                  </a:solidFill>
                </a:rPr>
                <a:t>Kertatalletus enintään </a:t>
              </a:r>
              <a:r>
                <a:rPr lang="fi-FI" dirty="0">
                  <a:solidFill>
                    <a:srgbClr val="FFC000"/>
                  </a:solidFill>
                </a:rPr>
                <a:t>200 seteliä/ X000 </a:t>
              </a:r>
              <a:r>
                <a:rPr lang="fi-FI" dirty="0" smtClean="0">
                  <a:solidFill>
                    <a:srgbClr val="FFC000"/>
                  </a:solidFill>
                </a:rPr>
                <a:t>euroa </a:t>
              </a:r>
              <a:endParaRPr lang="fi-FI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50" y="1618062"/>
            <a:ext cx="5340350" cy="24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3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/>
          <p:cNvGrpSpPr/>
          <p:nvPr/>
        </p:nvGrpSpPr>
        <p:grpSpPr>
          <a:xfrm>
            <a:off x="1691679" y="1538789"/>
            <a:ext cx="5400601" cy="4050451"/>
            <a:chOff x="1691679" y="1538789"/>
            <a:chExt cx="5400601" cy="4050451"/>
          </a:xfrm>
        </p:grpSpPr>
        <p:pic>
          <p:nvPicPr>
            <p:cNvPr id="2" name="Bildobjekt 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79" y="1538789"/>
              <a:ext cx="5400601" cy="4050451"/>
            </a:xfrm>
            <a:prstGeom prst="rect">
              <a:avLst/>
            </a:prstGeom>
          </p:spPr>
        </p:pic>
        <p:sp>
          <p:nvSpPr>
            <p:cNvPr id="3" name="Suorakulmio 2"/>
            <p:cNvSpPr/>
            <p:nvPr/>
          </p:nvSpPr>
          <p:spPr>
            <a:xfrm>
              <a:off x="2001771" y="1983924"/>
              <a:ext cx="4752528" cy="415261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200" b="1" dirty="0" smtClean="0">
                  <a:latin typeface="Arial" pitchFamily="34" charset="0"/>
                  <a:cs typeface="Arial" pitchFamily="34" charset="0"/>
                </a:rPr>
                <a:t>Syötä setelit ja sulje luukku</a:t>
              </a:r>
              <a:endParaRPr lang="fi-FI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Suorakulmio 3"/>
            <p:cNvSpPr/>
            <p:nvPr/>
          </p:nvSpPr>
          <p:spPr>
            <a:xfrm>
              <a:off x="1708727" y="4365104"/>
              <a:ext cx="5338617" cy="1224136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5" name="Suorakulmio 4"/>
            <p:cNvSpPr/>
            <p:nvPr/>
          </p:nvSpPr>
          <p:spPr>
            <a:xfrm>
              <a:off x="4393038" y="4833156"/>
              <a:ext cx="2654306" cy="468052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2000" b="1" dirty="0" smtClean="0">
                  <a:latin typeface="Arial" pitchFamily="34" charset="0"/>
                  <a:cs typeface="Arial" pitchFamily="34" charset="0"/>
                </a:rPr>
                <a:t>           Sulje luukku</a:t>
              </a:r>
              <a:endParaRPr lang="fi-FI" sz="20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594" y="4911083"/>
              <a:ext cx="158750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kstiruutu 2"/>
            <p:cNvSpPr txBox="1">
              <a:spLocks noChangeArrowheads="1"/>
            </p:cNvSpPr>
            <p:nvPr/>
          </p:nvSpPr>
          <p:spPr bwMode="auto">
            <a:xfrm>
              <a:off x="3370963" y="2382802"/>
              <a:ext cx="20441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3361CA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1CA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1CA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1CA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1CA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fi-FI" sz="1600" dirty="0" smtClean="0">
                  <a:solidFill>
                    <a:srgbClr val="FFC000"/>
                  </a:solidFill>
                </a:rPr>
                <a:t>Poista muut esineet</a:t>
              </a:r>
              <a:endParaRPr lang="fi-FI" sz="1600" dirty="0">
                <a:solidFill>
                  <a:srgbClr val="FFC000"/>
                </a:solidFill>
              </a:endParaRPr>
            </a:p>
          </p:txBody>
        </p:sp>
        <p:sp>
          <p:nvSpPr>
            <p:cNvPr id="8" name="Suorakulmio 7"/>
            <p:cNvSpPr/>
            <p:nvPr/>
          </p:nvSpPr>
          <p:spPr>
            <a:xfrm>
              <a:off x="1823241" y="4562544"/>
              <a:ext cx="167706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Talletus aloitettu.</a:t>
              </a:r>
              <a:br>
                <a:rPr lang="fi-FI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fi-FI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Jatka 30 sekunnin </a:t>
              </a:r>
              <a:br>
                <a:rPr lang="fi-FI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fi-FI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kuluessa.</a:t>
              </a:r>
              <a:endParaRPr lang="fi-FI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Suorakulmio 10"/>
          <p:cNvSpPr/>
          <p:nvPr/>
        </p:nvSpPr>
        <p:spPr>
          <a:xfrm>
            <a:off x="5155532" y="4525378"/>
            <a:ext cx="19367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Kortti ja tili tunnistettu.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97" y="1626689"/>
            <a:ext cx="5340350" cy="24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1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/>
          <p:cNvGrpSpPr/>
          <p:nvPr/>
        </p:nvGrpSpPr>
        <p:grpSpPr>
          <a:xfrm>
            <a:off x="1648861" y="1540378"/>
            <a:ext cx="5398483" cy="4048862"/>
            <a:chOff x="1678793" y="1540378"/>
            <a:chExt cx="5398483" cy="40488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793" y="1540378"/>
              <a:ext cx="5398483" cy="4048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Suorakulmio 3"/>
            <p:cNvSpPr/>
            <p:nvPr/>
          </p:nvSpPr>
          <p:spPr>
            <a:xfrm>
              <a:off x="1708727" y="4365104"/>
              <a:ext cx="5338617" cy="936104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/>
            <p:cNvSpPr/>
            <p:nvPr/>
          </p:nvSpPr>
          <p:spPr>
            <a:xfrm>
              <a:off x="4393038" y="4833156"/>
              <a:ext cx="2654306" cy="468052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2000" b="1" dirty="0" smtClean="0">
                  <a:latin typeface="Arial" pitchFamily="34" charset="0"/>
                  <a:cs typeface="Arial" pitchFamily="34" charset="0"/>
                </a:rPr>
                <a:t>       Syötä seteleitä</a:t>
              </a:r>
              <a:endParaRPr lang="fi-FI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Suorakulmio 6"/>
            <p:cNvSpPr/>
            <p:nvPr/>
          </p:nvSpPr>
          <p:spPr>
            <a:xfrm>
              <a:off x="1708726" y="4828072"/>
              <a:ext cx="2684311" cy="473135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2000" b="1" dirty="0" smtClean="0">
                  <a:latin typeface="Arial" pitchFamily="34" charset="0"/>
                  <a:cs typeface="Arial" pitchFamily="34" charset="0"/>
                </a:rPr>
                <a:t>   Ei seteleitä</a:t>
              </a:r>
              <a:endParaRPr lang="fi-FI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Suorakulmio 7"/>
            <p:cNvSpPr/>
            <p:nvPr/>
          </p:nvSpPr>
          <p:spPr>
            <a:xfrm>
              <a:off x="2915817" y="2005627"/>
              <a:ext cx="3168352" cy="360040"/>
            </a:xfrm>
            <a:prstGeom prst="rect">
              <a:avLst/>
            </a:prstGeom>
            <a:solidFill>
              <a:srgbClr val="081BA4"/>
            </a:solidFill>
            <a:ln>
              <a:solidFill>
                <a:srgbClr val="081B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200" b="1" dirty="0" smtClean="0">
                  <a:latin typeface="Arial" pitchFamily="34" charset="0"/>
                  <a:cs typeface="Arial" pitchFamily="34" charset="0"/>
                </a:rPr>
                <a:t>Lisää seteleitä?</a:t>
              </a:r>
              <a:endParaRPr lang="fi-FI" sz="22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877" y="4890807"/>
              <a:ext cx="158750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594" y="4911083"/>
              <a:ext cx="158750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319616" y="3776604"/>
              <a:ext cx="4701928" cy="584775"/>
            </a:xfrm>
            <a:prstGeom prst="rect">
              <a:avLst/>
            </a:prstGeom>
            <a:solidFill>
              <a:srgbClr val="081BA4"/>
            </a:solidFill>
          </p:spPr>
          <p:txBody>
            <a:bodyPr wrap="none">
              <a:spAutoFit/>
            </a:bodyPr>
            <a:lstStyle/>
            <a:p>
              <a:r>
                <a:rPr lang="fi-FI" sz="16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Yht. 28 seteliä                        580 euroa</a:t>
              </a:r>
            </a:p>
            <a:p>
              <a:r>
                <a:rPr lang="fi-FI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Lisäksi 2 kpl seteleitä, jotka tarkastetaan erikseen.</a:t>
              </a:r>
              <a:endParaRPr lang="fi-FI" sz="16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178620" y="2354002"/>
              <a:ext cx="46427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dirty="0" smtClean="0">
                  <a:solidFill>
                    <a:srgbClr val="FFC000"/>
                  </a:solidFill>
                </a:rPr>
                <a:t>Kertatalletus enintään </a:t>
              </a:r>
              <a:r>
                <a:rPr lang="fi-FI" dirty="0">
                  <a:solidFill>
                    <a:srgbClr val="FFC000"/>
                  </a:solidFill>
                </a:rPr>
                <a:t>200 </a:t>
              </a:r>
              <a:r>
                <a:rPr lang="fi-FI" dirty="0" smtClean="0">
                  <a:solidFill>
                    <a:srgbClr val="FFC000"/>
                  </a:solidFill>
                </a:rPr>
                <a:t>seteliä/ X000 euroa </a:t>
              </a:r>
              <a:endParaRPr lang="fi-FI" dirty="0"/>
            </a:p>
          </p:txBody>
        </p:sp>
      </p:grpSp>
      <p:sp>
        <p:nvSpPr>
          <p:cNvPr id="13" name="Suorakulmio 12"/>
          <p:cNvSpPr/>
          <p:nvPr/>
        </p:nvSpPr>
        <p:spPr>
          <a:xfrm>
            <a:off x="5080664" y="4525379"/>
            <a:ext cx="19367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Kortti ja tili tunnistettu.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788" y="1635314"/>
            <a:ext cx="5340350" cy="24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2940</TotalTime>
  <Words>237</Words>
  <Application>Microsoft Office PowerPoint</Application>
  <PresentationFormat>Näytössä katseltava diaesitys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2" baseType="lpstr"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Marviala Jyri</dc:creator>
  <cp:lastModifiedBy>Marviala Jyri</cp:lastModifiedBy>
  <cp:revision>95</cp:revision>
  <dcterms:created xsi:type="dcterms:W3CDTF">2012-05-03T07:36:53Z</dcterms:created>
  <dcterms:modified xsi:type="dcterms:W3CDTF">2015-12-11T11:17:28Z</dcterms:modified>
</cp:coreProperties>
</file>