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910" r:id="rId2"/>
    <p:sldMasterId id="2147483923" r:id="rId3"/>
  </p:sldMasterIdLst>
  <p:notesMasterIdLst>
    <p:notesMasterId r:id="rId15"/>
  </p:notesMasterIdLst>
  <p:handoutMasterIdLst>
    <p:handoutMasterId r:id="rId16"/>
  </p:handoutMasterIdLst>
  <p:sldIdLst>
    <p:sldId id="394" r:id="rId4"/>
    <p:sldId id="397" r:id="rId5"/>
    <p:sldId id="399" r:id="rId6"/>
    <p:sldId id="400" r:id="rId7"/>
    <p:sldId id="411" r:id="rId8"/>
    <p:sldId id="412" r:id="rId9"/>
    <p:sldId id="402" r:id="rId10"/>
    <p:sldId id="410" r:id="rId11"/>
    <p:sldId id="406" r:id="rId12"/>
    <p:sldId id="408" r:id="rId13"/>
    <p:sldId id="407" r:id="rId14"/>
  </p:sldIdLst>
  <p:sldSz cx="10401300" cy="6858000"/>
  <p:notesSz cx="6743700" cy="9880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3361CA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3361CA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3361CA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3361CA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3361CA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3361CA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3361CA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3361CA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3361CA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33CC"/>
    <a:srgbClr val="1F1E00"/>
    <a:srgbClr val="3366FF"/>
    <a:srgbClr val="CC0099"/>
    <a:srgbClr val="FFFF99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4" autoAdjust="0"/>
  </p:normalViewPr>
  <p:slideViewPr>
    <p:cSldViewPr snapToGrid="0">
      <p:cViewPr>
        <p:scale>
          <a:sx n="70" d="100"/>
          <a:sy n="70" d="100"/>
        </p:scale>
        <p:origin x="-1092" y="-90"/>
      </p:cViewPr>
      <p:guideLst>
        <p:guide orient="horz" pos="3312"/>
        <p:guide pos="211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52" y="306"/>
      </p:cViewPr>
      <p:guideLst>
        <p:guide orient="horz" pos="3112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LUOTTAMUKSELLINEN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85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305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385300"/>
            <a:ext cx="2854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8A343A2-5DD0-4A31-AB5D-0D69943234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415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2" rIns="91407" bIns="4570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LUOTTAMUKSELLINEN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2" rIns="91407" bIns="457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8325" y="742950"/>
            <a:ext cx="5611813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94238"/>
            <a:ext cx="49434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2" rIns="91407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2" rIns="91407" bIns="4570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53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2" rIns="91407" bIns="457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5E671E0-ADAB-40CA-A7C4-78AAE8F26C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11922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r>
              <a:rPr lang="fi-FI" sz="1200">
                <a:solidFill>
                  <a:prstClr val="black"/>
                </a:solidFill>
              </a:rPr>
              <a:t>LUOTTAMUKSELLINEN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fld id="{B04CEF97-4A08-4855-AA77-232535EDC450}" type="slidenum">
              <a:rPr lang="fi-FI" sz="1200">
                <a:solidFill>
                  <a:prstClr val="black"/>
                </a:solidFill>
              </a:rPr>
              <a:pPr/>
              <a:t>2</a:t>
            </a:fld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utomatia_blank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0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5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7875" y="4005267"/>
            <a:ext cx="8928100" cy="7191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Pääotsikon paikka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7875" y="4581525"/>
            <a:ext cx="8928100" cy="1296988"/>
          </a:xfrm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US"/>
              <a:t>Alaotsikon paikka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D29E-DD82-43AE-9DE8-159313E8AD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453314" y="1196976"/>
            <a:ext cx="2333624" cy="48244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9263" y="1196976"/>
            <a:ext cx="6851650" cy="48244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2EAB7-C62D-40BB-B703-8B492E1584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9265" y="1196976"/>
            <a:ext cx="9337675" cy="48244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57B7-DA83-4BAD-96DE-1C69753846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utomatia_blank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7875" y="4005269"/>
            <a:ext cx="8928100" cy="7191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Pääotsikon paikka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7875" y="4581525"/>
            <a:ext cx="8928100" cy="1296988"/>
          </a:xfrm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US"/>
              <a:t>Alaotsikon paikka</a:t>
            </a:r>
          </a:p>
        </p:txBody>
      </p:sp>
    </p:spTree>
    <p:extLst>
      <p:ext uri="{BB962C8B-B14F-4D97-AF65-F5344CB8AC3E}">
        <p14:creationId xmlns:p14="http://schemas.microsoft.com/office/powerpoint/2010/main" val="178844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D70D3-0C11-441F-8AA3-0265861096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79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2325" y="4406906"/>
            <a:ext cx="884078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2325" y="2906713"/>
            <a:ext cx="884078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E2037-5F76-4A3B-BB20-7321233234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06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69963" y="2133600"/>
            <a:ext cx="4332287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54652" y="2133600"/>
            <a:ext cx="4332288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6244-CBB9-4417-9872-9D91AD9ECF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5422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0702" y="274638"/>
            <a:ext cx="93599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20704" y="1535113"/>
            <a:ext cx="4595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0704" y="2174875"/>
            <a:ext cx="4595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283200" y="1535113"/>
            <a:ext cx="4597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283200" y="2174875"/>
            <a:ext cx="4597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FA85C-3CB7-4A86-A50A-AE3063A8A3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404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0734F-7C6D-4FE7-977E-68F43E4C68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755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7FE9-2641-450D-884E-8F654C122E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5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C7CD-8D31-4DD1-B1AD-FDA31D5721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0702" y="273050"/>
            <a:ext cx="34210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67178" y="273054"/>
            <a:ext cx="58134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0702" y="1435103"/>
            <a:ext cx="34210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008F-9E0D-42FD-9A4C-91D2C63D65E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8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38354" y="4800600"/>
            <a:ext cx="62404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38354" y="612775"/>
            <a:ext cx="62404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38354" y="5367338"/>
            <a:ext cx="62404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6B3B-C242-4DA1-B2F9-07D47E6086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361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2F8D-3222-47C2-B50D-7DF73DF202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497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453314" y="1196976"/>
            <a:ext cx="2333624" cy="48244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9263" y="1196976"/>
            <a:ext cx="6851650" cy="48244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3065-A0FE-4245-BDC2-1631AD5072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404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9266" y="1196976"/>
            <a:ext cx="9337675" cy="48244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717F-5365-4E05-9721-F8356B9E8D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173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utomatia_blank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7875" y="4005269"/>
            <a:ext cx="8928100" cy="7191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Pääotsikon paikka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7875" y="4581525"/>
            <a:ext cx="8928100" cy="1296988"/>
          </a:xfrm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US"/>
              <a:t>Alaotsikon paikka</a:t>
            </a:r>
          </a:p>
        </p:txBody>
      </p:sp>
    </p:spTree>
    <p:extLst>
      <p:ext uri="{BB962C8B-B14F-4D97-AF65-F5344CB8AC3E}">
        <p14:creationId xmlns:p14="http://schemas.microsoft.com/office/powerpoint/2010/main" val="1477869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D70D3-0C11-441F-8AA3-0265861096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758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2325" y="4406906"/>
            <a:ext cx="884078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2325" y="2906713"/>
            <a:ext cx="884078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E2037-5F76-4A3B-BB20-7321233234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459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69963" y="2133600"/>
            <a:ext cx="4332287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54652" y="2133600"/>
            <a:ext cx="4332288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6244-CBB9-4417-9872-9D91AD9ECF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1629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0702" y="274638"/>
            <a:ext cx="93599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20704" y="1535113"/>
            <a:ext cx="4595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0704" y="2174875"/>
            <a:ext cx="4595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283200" y="1535113"/>
            <a:ext cx="4597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283200" y="2174875"/>
            <a:ext cx="4597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FA85C-3CB7-4A86-A50A-AE3063A8A3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133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2325" y="4406904"/>
            <a:ext cx="884078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2325" y="2906713"/>
            <a:ext cx="884078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F3EF-9C6B-4702-9D1C-E1EF84BDFF9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0734F-7C6D-4FE7-977E-68F43E4C68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342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7FE9-2641-450D-884E-8F654C122E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922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0702" y="273050"/>
            <a:ext cx="34210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67178" y="273054"/>
            <a:ext cx="58134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0702" y="1435103"/>
            <a:ext cx="34210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008F-9E0D-42FD-9A4C-91D2C63D65E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593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38354" y="4800600"/>
            <a:ext cx="62404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38354" y="612775"/>
            <a:ext cx="62404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38354" y="5367338"/>
            <a:ext cx="62404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6B3B-C242-4DA1-B2F9-07D47E6086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223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2F8D-3222-47C2-B50D-7DF73DF202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044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453314" y="1196976"/>
            <a:ext cx="2333624" cy="48244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9263" y="1196976"/>
            <a:ext cx="6851650" cy="48244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3065-A0FE-4245-BDC2-1631AD5072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123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9266" y="1196976"/>
            <a:ext cx="9337675" cy="48244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717F-5365-4E05-9721-F8356B9E8D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23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69963" y="2133600"/>
            <a:ext cx="4332287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54652" y="2133600"/>
            <a:ext cx="4332288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57B67-18B8-455F-8A9E-ECA66DD693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0701" y="274638"/>
            <a:ext cx="93599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20702" y="1535113"/>
            <a:ext cx="4595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0702" y="2174875"/>
            <a:ext cx="4595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283200" y="1535113"/>
            <a:ext cx="4597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283200" y="2174875"/>
            <a:ext cx="4597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DC6B7-B491-4975-A4FE-92B1F51BB6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C550-A762-4503-8CAA-F5E876D159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1AD2-44D6-409F-B4DF-CCFE36140F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0702" y="273050"/>
            <a:ext cx="34210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67177" y="273054"/>
            <a:ext cx="58134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0702" y="1435103"/>
            <a:ext cx="34210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4706-FE6B-40EF-A3CD-08D4410EC9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38353" y="4800600"/>
            <a:ext cx="62404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38353" y="612775"/>
            <a:ext cx="62404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38353" y="5367338"/>
            <a:ext cx="62404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F6CC-AA24-474C-B391-3FD348DCB7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omatia_blank_slid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40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196975"/>
            <a:ext cx="9337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Otsikon tyyli Arial Bold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9963" y="2133600"/>
            <a:ext cx="88169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Ensimm</a:t>
            </a:r>
            <a:r>
              <a:rPr lang="fi-FI" smtClean="0"/>
              <a:t>ä</a:t>
            </a:r>
            <a:r>
              <a:rPr lang="en-US" smtClean="0"/>
              <a:t>isen tason tyyli Arial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4249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24388" y="6308725"/>
            <a:ext cx="2425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>
                <a:solidFill>
                  <a:srgbClr val="3366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4249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3138" y="6308725"/>
            <a:ext cx="367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>
                <a:solidFill>
                  <a:srgbClr val="3366FF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0700" y="6308725"/>
            <a:ext cx="449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>
                <a:solidFill>
                  <a:srgbClr val="3366FF"/>
                </a:solidFill>
                <a:cs typeface="+mn-cs"/>
              </a:defRPr>
            </a:lvl1pPr>
          </a:lstStyle>
          <a:p>
            <a:pPr>
              <a:defRPr/>
            </a:pPr>
            <a:fld id="{19A3326E-0FB9-4003-9CAC-4335801384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omatia_blank_sl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196975"/>
            <a:ext cx="9337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Otsikon tyyli Arial Bold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9963" y="2133600"/>
            <a:ext cx="88169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Ensimm</a:t>
            </a:r>
            <a:r>
              <a:rPr lang="fi-FI" smtClean="0"/>
              <a:t>ä</a:t>
            </a:r>
            <a:r>
              <a:rPr lang="en-US" smtClean="0"/>
              <a:t>isen tason tyyli Arial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4249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24388" y="6308725"/>
            <a:ext cx="2425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 smtClean="0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r>
              <a:rPr lang="fi-FI" smtClean="0">
                <a:cs typeface="+mn-cs"/>
              </a:rPr>
              <a:t>22.3.2016</a:t>
            </a:r>
            <a:endParaRPr lang="fi-FI">
              <a:cs typeface="+mn-cs"/>
            </a:endParaRPr>
          </a:p>
        </p:txBody>
      </p:sp>
      <p:sp>
        <p:nvSpPr>
          <p:cNvPr id="4249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3138" y="6308725"/>
            <a:ext cx="367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endParaRPr lang="fi-FI">
              <a:cs typeface="+mn-cs"/>
            </a:endParaRPr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0700" y="6308725"/>
            <a:ext cx="449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fld id="{BD100A05-31E0-4019-93ED-64241F5C7A67}" type="slidenum">
              <a:rPr lang="fi-FI">
                <a:cs typeface="+mn-cs"/>
              </a:rPr>
              <a:pPr>
                <a:defRPr/>
              </a:pPr>
              <a:t>‹#›</a:t>
            </a:fld>
            <a:endParaRPr lang="fi-FI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88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omatia_blank_sl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196975"/>
            <a:ext cx="9337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Otsikon tyyli Arial Bold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9963" y="2133600"/>
            <a:ext cx="88169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Ensimm</a:t>
            </a:r>
            <a:r>
              <a:rPr lang="fi-FI" smtClean="0"/>
              <a:t>ä</a:t>
            </a:r>
            <a:r>
              <a:rPr lang="en-US" smtClean="0"/>
              <a:t>isen tason tyyli Arial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4249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24388" y="6308725"/>
            <a:ext cx="2425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 smtClean="0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r>
              <a:rPr lang="fi-FI" smtClean="0">
                <a:cs typeface="+mn-cs"/>
              </a:rPr>
              <a:t>22.3.2016</a:t>
            </a:r>
            <a:endParaRPr lang="fi-FI">
              <a:cs typeface="+mn-cs"/>
            </a:endParaRPr>
          </a:p>
        </p:txBody>
      </p:sp>
      <p:sp>
        <p:nvSpPr>
          <p:cNvPr id="4249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3138" y="6308725"/>
            <a:ext cx="367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endParaRPr lang="fi-FI">
              <a:cs typeface="+mn-cs"/>
            </a:endParaRPr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0700" y="6308725"/>
            <a:ext cx="449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fld id="{BD100A05-31E0-4019-93ED-64241F5C7A67}" type="slidenum">
              <a:rPr lang="fi-FI">
                <a:cs typeface="+mn-cs"/>
              </a:rPr>
              <a:pPr>
                <a:defRPr/>
              </a:pPr>
              <a:t>‹#›</a:t>
            </a:fld>
            <a:endParaRPr lang="fi-FI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36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3361C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Talletusautomaatit</a:t>
            </a:r>
            <a:endParaRPr lang="fi-FI" dirty="0"/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TalletusOtto</a:t>
            </a:r>
            <a:r>
              <a:rPr lang="fi-FI" dirty="0" smtClean="0"/>
              <a:t> &amp; </a:t>
            </a:r>
            <a:r>
              <a:rPr lang="fi-FI" dirty="0" err="1" smtClean="0"/>
              <a:t>OttoPlus</a:t>
            </a:r>
            <a:endParaRPr lang="fi-FI" sz="1600" dirty="0" smtClean="0"/>
          </a:p>
          <a:p>
            <a:endParaRPr lang="fi-FI" sz="1600" dirty="0" smtClean="0">
              <a:solidFill>
                <a:srgbClr val="3361CA"/>
              </a:solidFill>
              <a:latin typeface="+mj-lt"/>
              <a:ea typeface="+mj-ea"/>
              <a:cs typeface="+mj-cs"/>
            </a:endParaRPr>
          </a:p>
          <a:p>
            <a:r>
              <a:rPr lang="fi-FI" sz="1600" dirty="0" smtClean="0">
                <a:solidFill>
                  <a:srgbClr val="3361CA"/>
                </a:solidFill>
                <a:latin typeface="+mj-lt"/>
                <a:ea typeface="+mj-ea"/>
                <a:cs typeface="+mj-cs"/>
              </a:rPr>
              <a:t>Automatia </a:t>
            </a:r>
            <a:r>
              <a:rPr lang="fi-FI" sz="1600" dirty="0">
                <a:solidFill>
                  <a:srgbClr val="3361CA"/>
                </a:solidFill>
                <a:latin typeface="+mj-lt"/>
                <a:ea typeface="+mj-ea"/>
                <a:cs typeface="+mj-cs"/>
              </a:rPr>
              <a:t>Pankkiautomaatit </a:t>
            </a:r>
            <a:r>
              <a:rPr lang="fi-FI" sz="1600" dirty="0" smtClean="0">
                <a:solidFill>
                  <a:srgbClr val="3361CA"/>
                </a:solidFill>
                <a:latin typeface="+mj-lt"/>
                <a:ea typeface="+mj-ea"/>
                <a:cs typeface="+mj-cs"/>
              </a:rPr>
              <a:t>Oy</a:t>
            </a:r>
            <a:endParaRPr lang="fi-FI" sz="1600" dirty="0">
              <a:solidFill>
                <a:srgbClr val="3361C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97" y="4446263"/>
            <a:ext cx="2629837" cy="65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äivämäärän paikkamerkki 2"/>
          <p:cNvSpPr txBox="1">
            <a:spLocks/>
          </p:cNvSpPr>
          <p:nvPr/>
        </p:nvSpPr>
        <p:spPr>
          <a:xfrm>
            <a:off x="4624388" y="6308725"/>
            <a:ext cx="24257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361CA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361CA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361CA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361CA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361CA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3361CA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3361CA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3361CA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3361CA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i-FI" sz="1000" dirty="0" smtClean="0">
                <a:solidFill>
                  <a:srgbClr val="3366FF"/>
                </a:solidFill>
              </a:rPr>
              <a:t>22.3.2016</a:t>
            </a:r>
            <a:endParaRPr lang="fi-FI" sz="1000" dirty="0">
              <a:solidFill>
                <a:srgbClr val="3366FF"/>
              </a:solidFill>
            </a:endParaRPr>
          </a:p>
        </p:txBody>
      </p:sp>
      <p:pic>
        <p:nvPicPr>
          <p:cNvPr id="1026" name="Picture 2" descr="K:\Hankkeet\Meneillään olevat\OttoPlus\Viestintä\Ilme\Otto_Plus\Otto_Plus_Aineistot\Otto_Plus_Pysty\Otto_Plus_Pysty_127x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12" y="4172410"/>
            <a:ext cx="1138238" cy="12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3268" y="786026"/>
            <a:ext cx="8816975" cy="38877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fi-FI" sz="1400" dirty="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fi-FI" sz="1400" dirty="0" smtClean="0"/>
              <a:t>                 </a:t>
            </a:r>
            <a:r>
              <a:rPr lang="fi-FI" sz="1400" b="1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fi-FI" sz="1400" b="1" dirty="0" smtClean="0"/>
              <a:t>                </a:t>
            </a:r>
            <a:r>
              <a:rPr lang="fi-FI" sz="2000" b="1" dirty="0" smtClean="0"/>
              <a:t>Koulutusaineisto pankkien käyttöön: </a:t>
            </a:r>
          </a:p>
          <a:p>
            <a:pPr eaLnBrk="1" hangingPunct="1">
              <a:buFontTx/>
              <a:buNone/>
              <a:defRPr/>
            </a:pPr>
            <a:endParaRPr lang="fi-FI" sz="1400" b="1" dirty="0" smtClean="0"/>
          </a:p>
          <a:p>
            <a:pPr eaLnBrk="1" hangingPunct="1">
              <a:buFontTx/>
              <a:buNone/>
              <a:defRPr/>
            </a:pPr>
            <a:r>
              <a:rPr lang="fi-FI" sz="1400" dirty="0" smtClean="0"/>
              <a:t>                  </a:t>
            </a:r>
            <a:r>
              <a:rPr lang="fi-FI" sz="1400" b="1" dirty="0" smtClean="0">
                <a:solidFill>
                  <a:srgbClr val="FFC000"/>
                </a:solidFill>
              </a:rPr>
              <a:t>•</a:t>
            </a:r>
            <a:r>
              <a:rPr lang="fi-FI" sz="1400" dirty="0" smtClean="0"/>
              <a:t>  </a:t>
            </a:r>
            <a:r>
              <a:rPr lang="fi-FI" sz="1400" b="1" dirty="0" smtClean="0"/>
              <a:t>Esitteet</a:t>
            </a:r>
            <a:r>
              <a:rPr lang="fi-FI" sz="14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fi-FI" sz="1400" b="1" dirty="0" smtClean="0">
                <a:solidFill>
                  <a:srgbClr val="FFC000"/>
                </a:solidFill>
              </a:rPr>
              <a:t>		</a:t>
            </a:r>
          </a:p>
          <a:p>
            <a:pPr eaLnBrk="1" hangingPunct="1">
              <a:buFontTx/>
              <a:buNone/>
              <a:defRPr/>
            </a:pPr>
            <a:r>
              <a:rPr lang="fi-FI" sz="1400" b="1" dirty="0">
                <a:solidFill>
                  <a:srgbClr val="FFC000"/>
                </a:solidFill>
              </a:rPr>
              <a:t>	 </a:t>
            </a:r>
            <a:r>
              <a:rPr lang="fi-FI" sz="1400" b="1" dirty="0" smtClean="0">
                <a:solidFill>
                  <a:srgbClr val="FFC000"/>
                </a:solidFill>
              </a:rPr>
              <a:t>          •</a:t>
            </a:r>
            <a:r>
              <a:rPr lang="fi-FI" sz="1400" b="1" dirty="0" smtClean="0"/>
              <a:t>  </a:t>
            </a:r>
            <a:r>
              <a:rPr lang="fi-FI" sz="1400" b="1" dirty="0" err="1" smtClean="0"/>
              <a:t>Otto.fi</a:t>
            </a:r>
            <a:r>
              <a:rPr lang="fi-FI" sz="1400" dirty="0" smtClean="0"/>
              <a:t>  &gt; </a:t>
            </a:r>
            <a:r>
              <a:rPr lang="fi-FI" sz="1400" dirty="0"/>
              <a:t>m</a:t>
            </a:r>
            <a:r>
              <a:rPr lang="fi-FI" sz="1400" dirty="0" smtClean="0"/>
              <a:t>m. k</a:t>
            </a:r>
            <a:r>
              <a:rPr lang="fi-FI" sz="1400" dirty="0" smtClean="0"/>
              <a:t>äyttöopastusvideot</a:t>
            </a:r>
            <a:endParaRPr lang="fi-FI" sz="1400" dirty="0" smtClean="0"/>
          </a:p>
          <a:p>
            <a:pPr eaLnBrk="1" hangingPunct="1">
              <a:buFontTx/>
              <a:buNone/>
              <a:defRPr/>
            </a:pPr>
            <a:endParaRPr lang="fi-FI" sz="1400" b="1" dirty="0" smtClean="0"/>
          </a:p>
          <a:p>
            <a:pPr eaLnBrk="1" hangingPunct="1">
              <a:buFontTx/>
              <a:buNone/>
              <a:defRPr/>
            </a:pPr>
            <a:r>
              <a:rPr lang="fi-FI" sz="1400" b="1" dirty="0" smtClean="0">
                <a:solidFill>
                  <a:srgbClr val="FFC000"/>
                </a:solidFill>
              </a:rPr>
              <a:t>                  •  </a:t>
            </a:r>
            <a:r>
              <a:rPr lang="fi-FI" sz="1400" b="1" dirty="0" smtClean="0"/>
              <a:t>Reklamaatiokäsittely </a:t>
            </a:r>
            <a:r>
              <a:rPr lang="fi-FI" sz="1400" b="1" dirty="0" smtClean="0"/>
              <a:t>-</a:t>
            </a:r>
            <a:r>
              <a:rPr lang="fi-FI" sz="1400" dirty="0" smtClean="0"/>
              <a:t>&gt; Reklamaatioiden käsittely-ohje</a:t>
            </a:r>
            <a:r>
              <a:rPr lang="fi-FI" sz="1400" dirty="0"/>
              <a:t>	</a:t>
            </a:r>
            <a:endParaRPr lang="fi-FI" sz="1400" dirty="0" smtClean="0"/>
          </a:p>
          <a:p>
            <a:pPr eaLnBrk="1" hangingPunct="1">
              <a:buFontTx/>
              <a:buNone/>
              <a:defRPr/>
            </a:pPr>
            <a:endParaRPr lang="fi-FI" sz="1400" dirty="0" smtClean="0"/>
          </a:p>
          <a:p>
            <a:pPr eaLnBrk="1" hangingPunct="1">
              <a:buFontTx/>
              <a:buNone/>
              <a:defRPr/>
            </a:pPr>
            <a:endParaRPr lang="fi-FI" sz="1400" dirty="0" smtClean="0"/>
          </a:p>
          <a:p>
            <a:pPr eaLnBrk="1" hangingPunct="1">
              <a:buFontTx/>
              <a:buNone/>
              <a:defRPr/>
            </a:pPr>
            <a:r>
              <a:rPr lang="fi-FI" sz="1400" dirty="0" smtClean="0"/>
              <a:t>            </a:t>
            </a:r>
          </a:p>
          <a:p>
            <a:pPr eaLnBrk="1" hangingPunct="1">
              <a:buFontTx/>
              <a:buNone/>
              <a:defRPr/>
            </a:pPr>
            <a:r>
              <a:rPr lang="fi-FI" dirty="0" smtClean="0"/>
              <a:t>              </a:t>
            </a:r>
          </a:p>
          <a:p>
            <a:pPr eaLnBrk="1" hangingPunct="1">
              <a:buFontTx/>
              <a:buNone/>
              <a:defRPr/>
            </a:pPr>
            <a:endParaRPr lang="fi-FI" dirty="0" smtClean="0"/>
          </a:p>
        </p:txBody>
      </p:sp>
      <p:sp>
        <p:nvSpPr>
          <p:cNvPr id="7171" name="Päivämäärän paikkamerkki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i-FI" sz="1000" smtClean="0">
                <a:solidFill>
                  <a:srgbClr val="3366FF"/>
                </a:solidFill>
              </a:rPr>
              <a:t>22.3.2016</a:t>
            </a:r>
            <a:endParaRPr lang="fi-FI" sz="1000" dirty="0" smtClean="0">
              <a:solidFill>
                <a:srgbClr val="3366FF"/>
              </a:solidFill>
            </a:endParaRPr>
          </a:p>
        </p:txBody>
      </p:sp>
      <p:pic>
        <p:nvPicPr>
          <p:cNvPr id="4098" name="Picture 2" descr="E:\shutterstock_87409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58" y="294223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AC7CD-8D31-4DD1-B1AD-FDA31D572114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1994000" y="99734"/>
            <a:ext cx="9337675" cy="576263"/>
          </a:xfrm>
        </p:spPr>
        <p:txBody>
          <a:bodyPr/>
          <a:lstStyle/>
          <a:p>
            <a:r>
              <a:rPr lang="fi-FI" dirty="0" smtClean="0"/>
              <a:t>Koulutusaineisto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5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>
          <a:xfrm>
            <a:off x="1786317" y="155408"/>
            <a:ext cx="9337675" cy="576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i-FI" dirty="0" smtClean="0"/>
              <a:t>Lanseeraus uusille paikkakunnille </a:t>
            </a:r>
            <a:endParaRPr lang="fi-FI" dirty="0"/>
          </a:p>
        </p:txBody>
      </p:sp>
      <p:sp>
        <p:nvSpPr>
          <p:cNvPr id="6147" name="Päivämäärän paikkamerkki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i-FI" sz="1000" smtClean="0">
                <a:solidFill>
                  <a:srgbClr val="3366FF"/>
                </a:solidFill>
              </a:rPr>
              <a:t>22.3.2016</a:t>
            </a:r>
            <a:endParaRPr lang="fi-FI" sz="1000" dirty="0" smtClean="0">
              <a:solidFill>
                <a:srgbClr val="3366FF"/>
              </a:solidFill>
            </a:endParaRPr>
          </a:p>
        </p:txBody>
      </p:sp>
      <p:pic>
        <p:nvPicPr>
          <p:cNvPr id="1030" name="Picture 6" descr="D:\P5062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854"/>
            <a:ext cx="10401300" cy="62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354841" y="5953338"/>
            <a:ext cx="559082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chemeClr val="bg1"/>
                </a:solidFill>
                <a:latin typeface="Franklin Gothic Heavy" pitchFamily="34" charset="0"/>
              </a:rPr>
              <a:t>Automatialta</a:t>
            </a:r>
            <a:r>
              <a:rPr lang="fi-FI" dirty="0" smtClean="0">
                <a:solidFill>
                  <a:schemeClr val="bg1"/>
                </a:solidFill>
                <a:latin typeface="Franklin Gothic Heavy" pitchFamily="34" charset="0"/>
              </a:rPr>
              <a:t> henkilö käyttöönotossa</a:t>
            </a:r>
            <a:endParaRPr lang="fi-FI" dirty="0" smtClean="0">
              <a:solidFill>
                <a:schemeClr val="bg1"/>
              </a:solidFill>
              <a:latin typeface="Franklin Gothic Heavy" pitchFamily="34" charset="0"/>
            </a:endParaRPr>
          </a:p>
          <a:p>
            <a:r>
              <a:rPr lang="fi-FI" sz="1800" dirty="0" smtClean="0">
                <a:solidFill>
                  <a:srgbClr val="FFC000"/>
                </a:solidFill>
                <a:latin typeface="Franklin Gothic Book" pitchFamily="34" charset="0"/>
              </a:rPr>
              <a:t>•</a:t>
            </a:r>
            <a:r>
              <a:rPr lang="fi-FI" sz="1800" dirty="0" smtClean="0">
                <a:solidFill>
                  <a:schemeClr val="bg1"/>
                </a:solidFill>
                <a:latin typeface="Franklin Gothic Book" pitchFamily="34" charset="0"/>
              </a:rPr>
              <a:t>Käyttökoulutus pankeille</a:t>
            </a:r>
            <a:endParaRPr lang="fi-FI" sz="18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r>
              <a:rPr lang="fi-FI" sz="1800" dirty="0" smtClean="0">
                <a:solidFill>
                  <a:srgbClr val="FFC000"/>
                </a:solidFill>
                <a:latin typeface="Franklin Gothic Book" pitchFamily="34" charset="0"/>
              </a:rPr>
              <a:t>•</a:t>
            </a:r>
            <a:r>
              <a:rPr lang="fi-FI" sz="1800" dirty="0" smtClean="0">
                <a:solidFill>
                  <a:schemeClr val="bg1"/>
                </a:solidFill>
                <a:latin typeface="Franklin Gothic Book" pitchFamily="34" charset="0"/>
              </a:rPr>
              <a:t>Tiedote ja kutsu paikallislehdille</a:t>
            </a:r>
            <a:endParaRPr lang="fi-FI" sz="18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endParaRPr lang="fi-FI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AC7CD-8D31-4DD1-B1AD-FDA31D572114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7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6694487" cy="1066800"/>
          </a:xfrm>
        </p:spPr>
        <p:txBody>
          <a:bodyPr lIns="92075" tIns="46038" rIns="92075" bIns="46038" anchor="b"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Automatia Pankkiautomaatit Oy</a:t>
            </a:r>
          </a:p>
        </p:txBody>
      </p:sp>
      <p:sp>
        <p:nvSpPr>
          <p:cNvPr id="4101" name="Päivämäärän paikkamerkki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r>
              <a:rPr lang="fi-FI" sz="1000" smtClean="0">
                <a:solidFill>
                  <a:srgbClr val="3366FF"/>
                </a:solidFill>
              </a:rPr>
              <a:t>22.3.2016</a:t>
            </a:r>
            <a:endParaRPr lang="fi-FI" sz="1000">
              <a:solidFill>
                <a:srgbClr val="3366FF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0"/>
            <a:ext cx="3687762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00113" y="1844675"/>
            <a:ext cx="7700962" cy="44958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fi-FI" kern="0" dirty="0" smtClean="0">
                <a:solidFill>
                  <a:srgbClr val="000099"/>
                </a:solidFill>
                <a:latin typeface="Arial"/>
                <a:cs typeface="+mn-cs"/>
              </a:rPr>
              <a:t>Ylläpitää ja kehittää </a:t>
            </a:r>
            <a:r>
              <a:rPr lang="fi-FI" kern="0" dirty="0" smtClean="0">
                <a:solidFill>
                  <a:srgbClr val="000099"/>
                </a:solidFill>
                <a:latin typeface="Arial"/>
                <a:cs typeface="+mn-cs"/>
              </a:rPr>
              <a:t>Otto-automaatteja</a:t>
            </a:r>
            <a:endParaRPr lang="fi-FI" kern="0" dirty="0" smtClean="0">
              <a:solidFill>
                <a:srgbClr val="000099"/>
              </a:solidFill>
              <a:latin typeface="Arial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fi-FI" sz="2000" dirty="0" smtClean="0">
                <a:cs typeface="+mn-cs"/>
              </a:rPr>
              <a:t>Otto, </a:t>
            </a:r>
            <a:r>
              <a:rPr lang="fi-FI" sz="2000" dirty="0" err="1" smtClean="0">
                <a:cs typeface="+mn-cs"/>
              </a:rPr>
              <a:t>TalletusOtto</a:t>
            </a:r>
            <a:r>
              <a:rPr lang="fi-FI" sz="2000" dirty="0" smtClean="0">
                <a:cs typeface="+mn-cs"/>
              </a:rPr>
              <a:t> ja </a:t>
            </a:r>
            <a:r>
              <a:rPr lang="fi-FI" sz="2000" dirty="0" err="1" smtClean="0">
                <a:cs typeface="+mn-cs"/>
              </a:rPr>
              <a:t>OttoPlus</a:t>
            </a:r>
            <a:r>
              <a:rPr lang="fi-FI" sz="2000" dirty="0" smtClean="0">
                <a:cs typeface="+mn-cs"/>
              </a:rPr>
              <a:t> yht. </a:t>
            </a:r>
            <a:r>
              <a:rPr lang="fi-FI" sz="2000" dirty="0" smtClean="0">
                <a:cs typeface="+mn-cs"/>
              </a:rPr>
              <a:t>n. </a:t>
            </a:r>
            <a:r>
              <a:rPr lang="fi-FI" sz="2000" dirty="0" smtClean="0">
                <a:cs typeface="+mn-cs"/>
              </a:rPr>
              <a:t>1400</a:t>
            </a:r>
            <a:r>
              <a:rPr lang="fi-FI" kern="0" dirty="0">
                <a:solidFill>
                  <a:srgbClr val="000099"/>
                </a:solidFill>
                <a:latin typeface="Arial"/>
                <a:cs typeface="+mn-cs"/>
              </a:rPr>
              <a:t>		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fi-FI" kern="0" dirty="0">
                <a:solidFill>
                  <a:srgbClr val="000099"/>
                </a:solidFill>
                <a:latin typeface="Arial"/>
                <a:cs typeface="+mn-cs"/>
              </a:rPr>
              <a:t>Hoitaa pankkien </a:t>
            </a:r>
            <a:r>
              <a:rPr lang="fi-FI" kern="0" dirty="0" smtClean="0">
                <a:solidFill>
                  <a:srgbClr val="000099"/>
                </a:solidFill>
                <a:latin typeface="Arial"/>
                <a:cs typeface="+mn-cs"/>
              </a:rPr>
              <a:t>käteisrahahuoltoa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fi-FI" sz="2000" dirty="0"/>
              <a:t>Konttoreita rahahuollossa n. </a:t>
            </a:r>
            <a:r>
              <a:rPr lang="fi-FI" sz="2000" dirty="0" smtClean="0"/>
              <a:t>800</a:t>
            </a:r>
            <a:endParaRPr lang="fi-FI" sz="2000" dirty="0"/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fi-FI" sz="2000" dirty="0"/>
              <a:t>Yhteiskäyttöisiä </a:t>
            </a:r>
            <a:r>
              <a:rPr lang="fi-FI" sz="2000" dirty="0" err="1"/>
              <a:t>Nouto</a:t>
            </a:r>
            <a:r>
              <a:rPr lang="fi-FI" sz="2000" dirty="0" err="1" smtClean="0"/>
              <a:t>.-yösäilöjä</a:t>
            </a:r>
            <a:r>
              <a:rPr lang="fi-FI" sz="2000" dirty="0" smtClean="0"/>
              <a:t> n. </a:t>
            </a:r>
            <a:r>
              <a:rPr lang="fi-FI" sz="2000" dirty="0" smtClean="0"/>
              <a:t>115 </a:t>
            </a:r>
            <a:endParaRPr lang="fi-FI" kern="0" dirty="0" smtClean="0">
              <a:solidFill>
                <a:srgbClr val="000099"/>
              </a:solidFill>
              <a:latin typeface="Arial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fi-FI" kern="0" dirty="0" smtClean="0">
                <a:solidFill>
                  <a:srgbClr val="000099"/>
                </a:solidFill>
                <a:latin typeface="Arial"/>
                <a:cs typeface="+mn-cs"/>
              </a:rPr>
              <a:t>Asiakkaina kaikki Suomessa toimivat </a:t>
            </a:r>
            <a:br>
              <a:rPr lang="fi-FI" kern="0" dirty="0" smtClean="0">
                <a:solidFill>
                  <a:srgbClr val="000099"/>
                </a:solidFill>
                <a:latin typeface="Arial"/>
                <a:cs typeface="+mn-cs"/>
              </a:rPr>
            </a:br>
            <a:r>
              <a:rPr lang="fi-FI" kern="0" dirty="0" smtClean="0">
                <a:solidFill>
                  <a:srgbClr val="000099"/>
                </a:solidFill>
                <a:latin typeface="Arial"/>
                <a:cs typeface="+mn-cs"/>
              </a:rPr>
              <a:t>täyden palvelun pankit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fi-FI" kern="0" dirty="0" smtClean="0">
                <a:solidFill>
                  <a:srgbClr val="000099"/>
                </a:solidFill>
                <a:latin typeface="Arial"/>
                <a:cs typeface="+mn-cs"/>
              </a:rPr>
              <a:t>Omistajat</a:t>
            </a:r>
            <a:r>
              <a:rPr lang="fi-FI" kern="0" dirty="0">
                <a:solidFill>
                  <a:srgbClr val="000099"/>
                </a:solidFill>
                <a:latin typeface="Arial"/>
                <a:cs typeface="+mn-cs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fi-FI" sz="2000" kern="0" dirty="0" smtClean="0">
                <a:solidFill>
                  <a:srgbClr val="3366CC"/>
                </a:solidFill>
                <a:latin typeface="Arial"/>
                <a:cs typeface="+mn-cs"/>
              </a:rPr>
              <a:t>Nordea Pankki</a:t>
            </a:r>
            <a:endParaRPr lang="fi-FI" sz="2000" kern="0" dirty="0">
              <a:solidFill>
                <a:srgbClr val="3366CC"/>
              </a:solidFill>
              <a:latin typeface="Arial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fi-FI" sz="2000" kern="0" dirty="0" smtClean="0">
                <a:solidFill>
                  <a:srgbClr val="3366CC"/>
                </a:solidFill>
                <a:latin typeface="Arial"/>
                <a:cs typeface="+mn-cs"/>
              </a:rPr>
              <a:t>OP Osuuskunta</a:t>
            </a:r>
            <a:endParaRPr lang="fi-FI" sz="2000" kern="0" dirty="0">
              <a:solidFill>
                <a:srgbClr val="3366CC"/>
              </a:solidFill>
              <a:latin typeface="Arial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fi-FI" sz="2000" kern="0" dirty="0">
                <a:solidFill>
                  <a:srgbClr val="3366CC"/>
                </a:solidFill>
                <a:latin typeface="Arial"/>
                <a:cs typeface="+mn-cs"/>
              </a:rPr>
              <a:t>Danske Bank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734F-7C6D-4FE7-977E-68F43E4C685D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2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303" y="1166495"/>
            <a:ext cx="9337675" cy="576263"/>
          </a:xfrm>
        </p:spPr>
        <p:txBody>
          <a:bodyPr/>
          <a:lstStyle/>
          <a:p>
            <a:pPr eaLnBrk="1" hangingPunct="1"/>
            <a:r>
              <a:rPr lang="fi-FI" dirty="0" smtClean="0"/>
              <a:t>Käteiseen liittyy muutakin kuin otto…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34" y="2170749"/>
            <a:ext cx="4667740" cy="350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D70D3-0C11-441F-8AA3-02658610963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3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953135"/>
            <a:ext cx="9337675" cy="576263"/>
          </a:xfrm>
        </p:spPr>
        <p:txBody>
          <a:bodyPr/>
          <a:lstStyle/>
          <a:p>
            <a:r>
              <a:rPr lang="fi-FI" dirty="0" smtClean="0"/>
              <a:t>	</a:t>
            </a:r>
            <a:r>
              <a:rPr lang="fi-FI" dirty="0" err="1" smtClean="0"/>
              <a:t>Automatian</a:t>
            </a:r>
            <a:r>
              <a:rPr lang="fi-FI" dirty="0" smtClean="0"/>
              <a:t> </a:t>
            </a:r>
            <a:r>
              <a:rPr lang="fi-FI" dirty="0" smtClean="0"/>
              <a:t>käteistä </a:t>
            </a:r>
            <a:r>
              <a:rPr lang="fi-FI" dirty="0" smtClean="0"/>
              <a:t>kierrättävät talletusautomaatit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0763" y="1483360"/>
            <a:ext cx="9017317" cy="3887788"/>
          </a:xfrm>
        </p:spPr>
        <p:txBody>
          <a:bodyPr/>
          <a:lstStyle/>
          <a:p>
            <a:r>
              <a:rPr lang="fi-FI" sz="2000" dirty="0" smtClean="0"/>
              <a:t>Historia</a:t>
            </a:r>
          </a:p>
          <a:p>
            <a:pPr lvl="1"/>
            <a:r>
              <a:rPr lang="fi-FI" sz="1600" dirty="0" smtClean="0"/>
              <a:t>Automatia on 90-luvulta asti seurannut rahaa kierrättävien </a:t>
            </a:r>
            <a:r>
              <a:rPr lang="fi-FI" sz="1600" dirty="0" err="1" smtClean="0"/>
              <a:t>talleusautomaattien</a:t>
            </a:r>
            <a:r>
              <a:rPr lang="fi-FI" sz="1600" dirty="0" smtClean="0"/>
              <a:t> kehitystä</a:t>
            </a:r>
          </a:p>
          <a:p>
            <a:pPr lvl="1"/>
            <a:r>
              <a:rPr lang="fi-FI" sz="1600" dirty="0" smtClean="0"/>
              <a:t>Suomessa jotkin pankit ovat 2000-luvulla tarjonneet itsepalveluautomaatteja talletuksille</a:t>
            </a:r>
          </a:p>
          <a:p>
            <a:pPr lvl="1"/>
            <a:r>
              <a:rPr lang="fi-FI" sz="1600" dirty="0" smtClean="0"/>
              <a:t>Vielä 2009 markkinaselvitys ei osoittanut laajempaa kysyntää talletusautomaateille</a:t>
            </a:r>
          </a:p>
          <a:p>
            <a:pPr lvl="1"/>
            <a:r>
              <a:rPr lang="fi-FI" sz="1600" dirty="0" smtClean="0"/>
              <a:t>Vuonna 2011 suurimmat pankit aktivoituivat: vähenevä käteinen vaati uusia ratkaisuja.</a:t>
            </a:r>
            <a:br>
              <a:rPr lang="fi-FI" sz="1600" dirty="0" smtClean="0"/>
            </a:br>
            <a:endParaRPr lang="fi-FI" sz="1600" dirty="0" smtClean="0"/>
          </a:p>
          <a:p>
            <a:r>
              <a:rPr lang="fi-FI" sz="2000" dirty="0" err="1" smtClean="0"/>
              <a:t>Automatian</a:t>
            </a:r>
            <a:r>
              <a:rPr lang="fi-FI" sz="2000" dirty="0" smtClean="0"/>
              <a:t> </a:t>
            </a:r>
            <a:r>
              <a:rPr lang="fi-FI" sz="2000" dirty="0" smtClean="0"/>
              <a:t>tilanneanalyysi v. 2011</a:t>
            </a:r>
            <a:endParaRPr lang="fi-FI" sz="2000" dirty="0" smtClean="0"/>
          </a:p>
          <a:p>
            <a:pPr lvl="1"/>
            <a:r>
              <a:rPr lang="fi-FI" sz="1600" dirty="0" smtClean="0"/>
              <a:t>Itsepalveluautomaattien tekniset ratkaisut ovat kehittyneet</a:t>
            </a:r>
          </a:p>
          <a:p>
            <a:pPr lvl="1"/>
            <a:r>
              <a:rPr lang="fi-FI" sz="1600" dirty="0" smtClean="0"/>
              <a:t>Pankit ovat valmiita lisäämään käteispalvelujensa ulkoistamista</a:t>
            </a:r>
          </a:p>
          <a:p>
            <a:pPr lvl="1"/>
            <a:r>
              <a:rPr lang="fi-FI" sz="1600" dirty="0" smtClean="0"/>
              <a:t>Keskuspankin määräykset ja toimenpiteet tukevat käteisen kierrätystä automaateissa</a:t>
            </a:r>
          </a:p>
          <a:p>
            <a:pPr lvl="1"/>
            <a:r>
              <a:rPr lang="fi-FI" sz="1600" dirty="0" smtClean="0"/>
              <a:t>Aika on kypsä pankkien yhteiselle käteistä kierrättävälle talletus- ja ottoautomaatille.</a:t>
            </a:r>
            <a:br>
              <a:rPr lang="fi-FI" sz="1600" dirty="0" smtClean="0"/>
            </a:br>
            <a:endParaRPr lang="fi-FI" sz="1600" dirty="0" smtClean="0"/>
          </a:p>
          <a:p>
            <a:r>
              <a:rPr lang="fi-FI" sz="2000" dirty="0" smtClean="0"/>
              <a:t>Vaiheittainen kehitys</a:t>
            </a:r>
            <a:endParaRPr lang="fi-FI" sz="2000" dirty="0"/>
          </a:p>
          <a:p>
            <a:pPr marL="857250" lvl="1" indent="-457200"/>
            <a:r>
              <a:rPr lang="fi-FI" sz="1600" dirty="0" smtClean="0"/>
              <a:t>Esiselvitys vuonna 2011 (”täydellistä ratkaisua” etsimässä…)</a:t>
            </a:r>
            <a:endParaRPr lang="fi-FI" sz="1600" dirty="0"/>
          </a:p>
          <a:p>
            <a:pPr marL="857250" lvl="1" indent="-457200"/>
            <a:r>
              <a:rPr lang="fi-FI" sz="1600" dirty="0" err="1" smtClean="0"/>
              <a:t>TalletusOtto-projekti</a:t>
            </a:r>
            <a:r>
              <a:rPr lang="fi-FI" sz="1600" dirty="0" smtClean="0"/>
              <a:t> 2012–2013 </a:t>
            </a:r>
            <a:r>
              <a:rPr lang="fi-FI" sz="1600" dirty="0"/>
              <a:t>ja </a:t>
            </a:r>
            <a:r>
              <a:rPr lang="fi-FI" sz="1600" dirty="0" smtClean="0"/>
              <a:t>levitys kentälle 2013–2017</a:t>
            </a:r>
            <a:endParaRPr lang="fi-FI" sz="1600" dirty="0"/>
          </a:p>
          <a:p>
            <a:pPr marL="857250" lvl="1" indent="-457200"/>
            <a:r>
              <a:rPr lang="fi-FI" sz="1600" dirty="0" err="1" smtClean="0"/>
              <a:t>OttoPlus-projekti</a:t>
            </a:r>
            <a:r>
              <a:rPr lang="fi-FI" sz="1600" dirty="0" smtClean="0"/>
              <a:t> 2015–2016 </a:t>
            </a:r>
            <a:r>
              <a:rPr lang="fi-FI" sz="1600" dirty="0"/>
              <a:t>ja </a:t>
            </a:r>
            <a:r>
              <a:rPr lang="fi-FI" sz="1600" dirty="0" smtClean="0"/>
              <a:t>levitys kentälle 2016–2017.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22.3.2016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D70D3-0C11-441F-8AA3-02658610963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22.3.2016</a:t>
            </a:r>
            <a:endParaRPr lang="fi-FI" dirty="0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642303" y="993775"/>
            <a:ext cx="9337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buNone/>
            </a:pPr>
            <a:r>
              <a:rPr lang="fi-FI" sz="2600" b="1" kern="0" dirty="0" err="1" smtClean="0">
                <a:latin typeface="+mj-lt"/>
                <a:ea typeface="+mj-ea"/>
                <a:cs typeface="+mj-cs"/>
              </a:rPr>
              <a:t>TalletusOtto</a:t>
            </a:r>
            <a:endParaRPr lang="fi-FI" sz="2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969963" y="2133600"/>
            <a:ext cx="8816975" cy="38877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217205911@03092010-14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881" y="4034473"/>
            <a:ext cx="113061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47180" y="2292350"/>
            <a:ext cx="245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i-FI" sz="2000" b="1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8450" y="1885464"/>
            <a:ext cx="28670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uora nuoliyhdysviiva 10"/>
          <p:cNvCxnSpPr/>
          <p:nvPr/>
        </p:nvCxnSpPr>
        <p:spPr>
          <a:xfrm flipV="1">
            <a:off x="751840" y="4785360"/>
            <a:ext cx="1347470" cy="10160"/>
          </a:xfrm>
          <a:prstGeom prst="straightConnector1">
            <a:avLst/>
          </a:prstGeom>
          <a:ln w="152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0"/>
          <p:cNvSpPr txBox="1">
            <a:spLocks noChangeArrowheads="1"/>
          </p:cNvSpPr>
          <p:nvPr/>
        </p:nvSpPr>
        <p:spPr bwMode="auto">
          <a:xfrm>
            <a:off x="761048" y="5654993"/>
            <a:ext cx="2641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b="1" dirty="0" smtClean="0"/>
              <a:t>=   </a:t>
            </a:r>
            <a:r>
              <a:rPr lang="fi-FI" b="1" dirty="0" err="1" smtClean="0"/>
              <a:t>TalletusOtto</a:t>
            </a:r>
            <a:endParaRPr lang="fi-FI" b="1" dirty="0"/>
          </a:p>
        </p:txBody>
      </p:sp>
      <p:sp>
        <p:nvSpPr>
          <p:cNvPr id="13" name="Tekstikehys 12"/>
          <p:cNvSpPr txBox="1">
            <a:spLocks noChangeArrowheads="1"/>
          </p:cNvSpPr>
          <p:nvPr/>
        </p:nvSpPr>
        <p:spPr bwMode="auto">
          <a:xfrm>
            <a:off x="3068320" y="3966017"/>
            <a:ext cx="704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dirty="0">
                <a:cs typeface="+mn-cs"/>
              </a:rPr>
              <a:t>säästöpossut ja pienyritysten päiväkassatalletukset</a:t>
            </a:r>
          </a:p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dirty="0">
                <a:cs typeface="+mn-cs"/>
              </a:rPr>
              <a:t>yösäilöjä parempi turvallisuustaso</a:t>
            </a:r>
          </a:p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b="1" dirty="0">
                <a:cs typeface="+mn-cs"/>
              </a:rPr>
              <a:t>laskenta ja hyvitys asiakkaan tilille heti </a:t>
            </a:r>
          </a:p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dirty="0">
                <a:cs typeface="+mn-cs"/>
              </a:rPr>
              <a:t>yhdistettynä ottotapahtumiin -&gt; rahan välitön kierto </a:t>
            </a:r>
          </a:p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dirty="0">
                <a:cs typeface="+mn-cs"/>
              </a:rPr>
              <a:t>pankkien itsenäisesti hinnoittelemat palvelut</a:t>
            </a:r>
          </a:p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dirty="0">
                <a:cs typeface="+mn-cs"/>
              </a:rPr>
              <a:t>yhteiskäyttöiset automaatit</a:t>
            </a: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048" y="1889760"/>
            <a:ext cx="2124392" cy="14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kstikehys 10"/>
          <p:cNvSpPr txBox="1">
            <a:spLocks noChangeArrowheads="1"/>
          </p:cNvSpPr>
          <p:nvPr/>
        </p:nvSpPr>
        <p:spPr bwMode="auto">
          <a:xfrm>
            <a:off x="782320" y="3358833"/>
            <a:ext cx="8696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dirty="0" smtClean="0">
                <a:solidFill>
                  <a:srgbClr val="0033CC"/>
                </a:solidFill>
              </a:rPr>
              <a:t>otot ja kyselyt + </a:t>
            </a:r>
            <a:r>
              <a:rPr lang="fi-FI" dirty="0" smtClean="0">
                <a:solidFill>
                  <a:srgbClr val="33CC33"/>
                </a:solidFill>
              </a:rPr>
              <a:t>kolikkotalletus</a:t>
            </a:r>
            <a:r>
              <a:rPr lang="fi-FI" dirty="0" smtClean="0">
                <a:solidFill>
                  <a:srgbClr val="0033CC"/>
                </a:solidFill>
              </a:rPr>
              <a:t> + setelitalletus + kierrätys</a:t>
            </a:r>
          </a:p>
          <a:p>
            <a:pPr>
              <a:buNone/>
            </a:pPr>
            <a:r>
              <a:rPr lang="fi-FI" dirty="0" smtClean="0"/>
              <a:t> 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20" name="Suorakulmio 19"/>
          <p:cNvSpPr/>
          <p:nvPr/>
        </p:nvSpPr>
        <p:spPr>
          <a:xfrm>
            <a:off x="3067829" y="238536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i-FI" dirty="0" smtClean="0"/>
              <a:t>+</a:t>
            </a:r>
            <a:endParaRPr lang="fi-FI" dirty="0"/>
          </a:p>
        </p:txBody>
      </p:sp>
      <p:sp>
        <p:nvSpPr>
          <p:cNvPr id="21" name="Suorakulmio 20"/>
          <p:cNvSpPr/>
          <p:nvPr/>
        </p:nvSpPr>
        <p:spPr>
          <a:xfrm>
            <a:off x="4622309" y="2395528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i-FI" dirty="0" smtClean="0"/>
              <a:t>    +</a:t>
            </a:r>
            <a:endParaRPr lang="fi-FI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08" y="5658169"/>
            <a:ext cx="2103121" cy="52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21AD2-44D6-409F-B4DF-CCFE36140FC5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22" name="Picture 2" descr="D:\00007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61" y="1495041"/>
            <a:ext cx="1318370" cy="18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22.3.2016</a:t>
            </a:r>
            <a:endParaRPr lang="fi-FI" dirty="0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642303" y="993775"/>
            <a:ext cx="9337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buNone/>
            </a:pPr>
            <a:r>
              <a:rPr lang="fi-FI" sz="2600" b="1" kern="0" dirty="0" err="1" smtClean="0">
                <a:latin typeface="+mj-lt"/>
                <a:ea typeface="+mj-ea"/>
                <a:cs typeface="+mj-cs"/>
              </a:rPr>
              <a:t>OttoPlus</a:t>
            </a:r>
            <a:endParaRPr lang="fi-FI" sz="2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969963" y="2133600"/>
            <a:ext cx="8816975" cy="38877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47180" y="2292350"/>
            <a:ext cx="245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i-FI" sz="2000" b="1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314" y="1885464"/>
            <a:ext cx="28670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uora nuoliyhdysviiva 10"/>
          <p:cNvCxnSpPr/>
          <p:nvPr/>
        </p:nvCxnSpPr>
        <p:spPr>
          <a:xfrm flipV="1">
            <a:off x="751840" y="4785360"/>
            <a:ext cx="1347470" cy="10160"/>
          </a:xfrm>
          <a:prstGeom prst="straightConnector1">
            <a:avLst/>
          </a:prstGeom>
          <a:ln w="152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kehys 12"/>
          <p:cNvSpPr txBox="1">
            <a:spLocks noChangeArrowheads="1"/>
          </p:cNvSpPr>
          <p:nvPr/>
        </p:nvSpPr>
        <p:spPr bwMode="auto">
          <a:xfrm>
            <a:off x="3245741" y="3982327"/>
            <a:ext cx="704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dirty="0">
                <a:cs typeface="+mn-cs"/>
              </a:rPr>
              <a:t>h</a:t>
            </a:r>
            <a:r>
              <a:rPr lang="fi-FI" sz="2000" dirty="0" smtClean="0">
                <a:cs typeface="+mn-cs"/>
              </a:rPr>
              <a:t>enkilö- ja</a:t>
            </a:r>
            <a:r>
              <a:rPr lang="fi-FI" sz="2000" dirty="0" smtClean="0">
                <a:cs typeface="+mn-cs"/>
              </a:rPr>
              <a:t> </a:t>
            </a:r>
            <a:r>
              <a:rPr lang="fi-FI" sz="2000" dirty="0">
                <a:cs typeface="+mn-cs"/>
              </a:rPr>
              <a:t>(</a:t>
            </a:r>
            <a:r>
              <a:rPr lang="fi-FI" sz="2000" dirty="0" err="1" smtClean="0">
                <a:cs typeface="+mn-cs"/>
              </a:rPr>
              <a:t>pien)yritysasiakkaitten</a:t>
            </a:r>
            <a:r>
              <a:rPr lang="fi-FI" sz="2000" dirty="0" smtClean="0">
                <a:cs typeface="+mn-cs"/>
              </a:rPr>
              <a:t> </a:t>
            </a:r>
            <a:r>
              <a:rPr lang="fi-FI" sz="2000" dirty="0" smtClean="0">
                <a:cs typeface="+mn-cs"/>
              </a:rPr>
              <a:t>seteli</a:t>
            </a:r>
            <a:r>
              <a:rPr lang="fi-FI" sz="2000" dirty="0" smtClean="0">
                <a:cs typeface="+mn-cs"/>
              </a:rPr>
              <a:t>talletukset</a:t>
            </a:r>
            <a:endParaRPr lang="fi-FI" sz="2000" dirty="0"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b="1" dirty="0" smtClean="0"/>
              <a:t>24/7 palvelu</a:t>
            </a:r>
            <a:r>
              <a:rPr lang="fi-FI" sz="2000" dirty="0" smtClean="0"/>
              <a:t>, </a:t>
            </a:r>
            <a:r>
              <a:rPr lang="fi-FI" sz="2000" dirty="0" smtClean="0">
                <a:cs typeface="+mn-cs"/>
              </a:rPr>
              <a:t>yösäilöjä </a:t>
            </a:r>
            <a:r>
              <a:rPr lang="fi-FI" sz="2000" dirty="0">
                <a:cs typeface="+mn-cs"/>
              </a:rPr>
              <a:t>parempi turvallisuustaso</a:t>
            </a:r>
          </a:p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b="1" dirty="0">
                <a:cs typeface="+mn-cs"/>
              </a:rPr>
              <a:t>laskenta ja hyvitys asiakkaan tilille heti </a:t>
            </a:r>
          </a:p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dirty="0">
                <a:cs typeface="+mn-cs"/>
              </a:rPr>
              <a:t>yhdistettynä ottotapahtumiin -&gt; rahan välitön kierto </a:t>
            </a:r>
          </a:p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dirty="0">
                <a:cs typeface="+mn-cs"/>
              </a:rPr>
              <a:t>pankkien itsenäisesti hinnoittelemat palvelut</a:t>
            </a:r>
          </a:p>
          <a:p>
            <a:pPr marL="800100" lvl="1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fi-FI" sz="2000" dirty="0">
                <a:cs typeface="+mn-cs"/>
              </a:rPr>
              <a:t>yhteiskäyttöiset </a:t>
            </a:r>
            <a:r>
              <a:rPr lang="fi-FI" sz="2000" dirty="0" smtClean="0">
                <a:cs typeface="+mn-cs"/>
              </a:rPr>
              <a:t>automaatit</a:t>
            </a:r>
            <a:endParaRPr lang="fi-FI" sz="2000" dirty="0">
              <a:cs typeface="+mn-cs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48" y="1889760"/>
            <a:ext cx="2124392" cy="14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kstikehys 10"/>
          <p:cNvSpPr txBox="1">
            <a:spLocks noChangeArrowheads="1"/>
          </p:cNvSpPr>
          <p:nvPr/>
        </p:nvSpPr>
        <p:spPr bwMode="auto">
          <a:xfrm>
            <a:off x="782320" y="3358833"/>
            <a:ext cx="8696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dirty="0" smtClean="0">
                <a:solidFill>
                  <a:srgbClr val="0033CC"/>
                </a:solidFill>
              </a:rPr>
              <a:t>otot ja </a:t>
            </a:r>
            <a:r>
              <a:rPr lang="fi-FI" dirty="0" smtClean="0">
                <a:solidFill>
                  <a:srgbClr val="33CC33"/>
                </a:solidFill>
              </a:rPr>
              <a:t>muutkin Otto-palvelut</a:t>
            </a:r>
            <a:r>
              <a:rPr lang="fi-FI" dirty="0" smtClean="0">
                <a:solidFill>
                  <a:srgbClr val="0033CC"/>
                </a:solidFill>
              </a:rPr>
              <a:t> </a:t>
            </a:r>
            <a:r>
              <a:rPr lang="fi-FI" dirty="0" smtClean="0">
                <a:solidFill>
                  <a:srgbClr val="0033CC"/>
                </a:solidFill>
              </a:rPr>
              <a:t>+ setelitalletus + </a:t>
            </a:r>
            <a:r>
              <a:rPr lang="fi-FI" dirty="0" smtClean="0">
                <a:solidFill>
                  <a:srgbClr val="0033CC"/>
                </a:solidFill>
              </a:rPr>
              <a:t>kierrätys =</a:t>
            </a:r>
            <a:endParaRPr lang="fi-FI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fi-FI" dirty="0" smtClean="0"/>
              <a:t> 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21" name="Suorakulmio 20"/>
          <p:cNvSpPr/>
          <p:nvPr/>
        </p:nvSpPr>
        <p:spPr>
          <a:xfrm>
            <a:off x="4622309" y="239552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i-FI" dirty="0" smtClean="0"/>
              <a:t>+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21AD2-44D6-409F-B4DF-CCFE36140FC5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22" name="Picture 2" descr="K:\Hankkeet\Meneillään olevat\OttoPlus\Viestintä\Ilme\Otto_Plus\Otto_Plus_Aineistot\Otto_Plus_Pysty\Otto_Plus_Pysty_127x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09" y="4194783"/>
            <a:ext cx="1138238" cy="12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1803" y="1123315"/>
            <a:ext cx="9337675" cy="576263"/>
          </a:xfrm>
        </p:spPr>
        <p:txBody>
          <a:bodyPr/>
          <a:lstStyle/>
          <a:p>
            <a:r>
              <a:rPr lang="fi-FI" dirty="0" smtClean="0"/>
              <a:t>Miksi </a:t>
            </a:r>
            <a:r>
              <a:rPr lang="fi-FI" dirty="0" err="1" smtClean="0"/>
              <a:t>Automatian</a:t>
            </a:r>
            <a:r>
              <a:rPr lang="fi-FI" dirty="0" smtClean="0"/>
              <a:t> talletusautomaatit?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1520" y="1899920"/>
            <a:ext cx="9479280" cy="3887788"/>
          </a:xfrm>
        </p:spPr>
        <p:txBody>
          <a:bodyPr/>
          <a:lstStyle/>
          <a:p>
            <a:r>
              <a:rPr lang="fi-FI" sz="2000" dirty="0" smtClean="0"/>
              <a:t>Asiakkaille parempaa palvelua</a:t>
            </a:r>
          </a:p>
          <a:p>
            <a:pPr lvl="1"/>
            <a:r>
              <a:rPr lang="fi-FI" sz="1600" b="1" dirty="0"/>
              <a:t>rahat tilille heti</a:t>
            </a:r>
          </a:p>
          <a:p>
            <a:pPr lvl="1"/>
            <a:r>
              <a:rPr lang="fi-FI" sz="1600" dirty="0" smtClean="0"/>
              <a:t>tallettaminen on helppoa ja turvallista</a:t>
            </a:r>
          </a:p>
          <a:p>
            <a:pPr lvl="1"/>
            <a:r>
              <a:rPr lang="fi-FI" sz="1600" dirty="0" smtClean="0"/>
              <a:t>laajat palveluajat.</a:t>
            </a:r>
            <a:br>
              <a:rPr lang="fi-FI" sz="1600" dirty="0" smtClean="0"/>
            </a:br>
            <a:endParaRPr lang="fi-FI" sz="1600" dirty="0" smtClean="0"/>
          </a:p>
          <a:p>
            <a:r>
              <a:rPr lang="fi-FI" sz="2000" dirty="0" smtClean="0"/>
              <a:t>Vähemmän käteisen käsittelyä</a:t>
            </a:r>
          </a:p>
          <a:p>
            <a:pPr lvl="1"/>
            <a:r>
              <a:rPr lang="fi-FI" sz="1600" dirty="0"/>
              <a:t>ei </a:t>
            </a:r>
            <a:r>
              <a:rPr lang="fi-FI" sz="1600" dirty="0" smtClean="0"/>
              <a:t>käsityötä konttorissa</a:t>
            </a:r>
          </a:p>
          <a:p>
            <a:pPr lvl="1"/>
            <a:r>
              <a:rPr lang="fi-FI" sz="1600" dirty="0"/>
              <a:t>k</a:t>
            </a:r>
            <a:r>
              <a:rPr lang="fi-FI" sz="1600" dirty="0" smtClean="0"/>
              <a:t>äteisen kierrätys automaatista vähentää kuljetuksia</a:t>
            </a:r>
          </a:p>
          <a:p>
            <a:pPr lvl="1"/>
            <a:r>
              <a:rPr lang="fi-FI" sz="1600" dirty="0" smtClean="0"/>
              <a:t>turvallisuus paranee ja ympäristökuormitus alenee.</a:t>
            </a:r>
          </a:p>
          <a:p>
            <a:pPr lvl="1"/>
            <a:endParaRPr lang="fi-FI" sz="1600" dirty="0" smtClean="0"/>
          </a:p>
          <a:p>
            <a:pPr marL="342900" lvl="1" indent="-342900">
              <a:buFontTx/>
              <a:buChar char="•"/>
            </a:pPr>
            <a:r>
              <a:rPr lang="fi-FI" dirty="0" smtClean="0"/>
              <a:t>Pankkien yhteiset automaatit</a:t>
            </a:r>
            <a:endParaRPr lang="fi-FI" dirty="0"/>
          </a:p>
          <a:p>
            <a:pPr lvl="1"/>
            <a:r>
              <a:rPr lang="fi-FI" sz="1600" dirty="0"/>
              <a:t>s</a:t>
            </a:r>
            <a:r>
              <a:rPr lang="fi-FI" sz="1600" dirty="0" smtClean="0"/>
              <a:t>uuremmat tapahtumavolyymit = pienemmät kustannukset per automaatti.</a:t>
            </a:r>
            <a:endParaRPr lang="fi-FI" sz="1200" dirty="0" smtClean="0"/>
          </a:p>
          <a:p>
            <a:pPr marL="457200" lvl="1" indent="0">
              <a:buNone/>
            </a:pP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22.3.2016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D70D3-0C11-441F-8AA3-02658610963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96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22.3.2016</a:t>
            </a:r>
            <a:endParaRPr lang="fi-FI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1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723331" y="354724"/>
            <a:ext cx="8379725" cy="3860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/>
        </p:spPr>
        <p:txBody>
          <a:bodyPr lIns="50800" tIns="50800" rIns="50800" bIns="50800" anchor="b"/>
          <a:lstStyle>
            <a:lvl1pPr algn="ctr" rtl="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defRPr sz="14400">
                <a:solidFill>
                  <a:schemeClr val="tx1"/>
                </a:solidFill>
                <a:latin typeface="+mj-lt"/>
                <a:ea typeface="+mj-ea"/>
                <a:cs typeface="+mj-cs"/>
                <a:sym typeface="Franklin Gothic Demi Cond" charset="0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defRPr sz="14400">
                <a:solidFill>
                  <a:schemeClr val="tx1"/>
                </a:solidFill>
                <a:latin typeface="Franklin Gothic Demi Cond" charset="0"/>
                <a:ea typeface="ヒラギノ角ゴ ProN W6" charset="0"/>
                <a:cs typeface="ヒラギノ角ゴ ProN W6" charset="0"/>
                <a:sym typeface="Franklin Gothic Demi Cond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defRPr sz="14400">
                <a:solidFill>
                  <a:schemeClr val="tx1"/>
                </a:solidFill>
                <a:latin typeface="Franklin Gothic Demi Cond" charset="0"/>
                <a:ea typeface="ヒラギノ角ゴ ProN W6" charset="0"/>
                <a:cs typeface="ヒラギノ角ゴ ProN W6" charset="0"/>
                <a:sym typeface="Franklin Gothic Demi Cond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defRPr sz="14400">
                <a:solidFill>
                  <a:schemeClr val="tx1"/>
                </a:solidFill>
                <a:latin typeface="Franklin Gothic Demi Cond" charset="0"/>
                <a:ea typeface="ヒラギノ角ゴ ProN W6" charset="0"/>
                <a:cs typeface="ヒラギノ角ゴ ProN W6" charset="0"/>
                <a:sym typeface="Franklin Gothic Demi Cond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defRPr sz="14400">
                <a:solidFill>
                  <a:schemeClr val="tx1"/>
                </a:solidFill>
                <a:latin typeface="Franklin Gothic Demi Cond" charset="0"/>
                <a:ea typeface="ヒラギノ角ゴ ProN W6" charset="0"/>
                <a:cs typeface="ヒラギノ角ゴ ProN W6" charset="0"/>
                <a:sym typeface="Franklin Gothic Demi Cond" charset="0"/>
              </a:defRPr>
            </a:lvl5pPr>
            <a:lvl6pPr marL="457200" algn="ctr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defRPr sz="14400">
                <a:solidFill>
                  <a:schemeClr val="tx1"/>
                </a:solidFill>
                <a:latin typeface="Franklin Gothic Demi Cond" charset="0"/>
                <a:ea typeface="ヒラギノ角ゴ ProN W6" charset="0"/>
                <a:cs typeface="ヒラギノ角ゴ ProN W6" charset="0"/>
                <a:sym typeface="Franklin Gothic Demi Cond" charset="0"/>
              </a:defRPr>
            </a:lvl6pPr>
            <a:lvl7pPr marL="914400" algn="ctr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defRPr sz="14400">
                <a:solidFill>
                  <a:schemeClr val="tx1"/>
                </a:solidFill>
                <a:latin typeface="Franklin Gothic Demi Cond" charset="0"/>
                <a:ea typeface="ヒラギノ角ゴ ProN W6" charset="0"/>
                <a:cs typeface="ヒラギノ角ゴ ProN W6" charset="0"/>
                <a:sym typeface="Franklin Gothic Demi Cond" charset="0"/>
              </a:defRPr>
            </a:lvl7pPr>
            <a:lvl8pPr marL="1371600" algn="ctr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defRPr sz="14400">
                <a:solidFill>
                  <a:schemeClr val="tx1"/>
                </a:solidFill>
                <a:latin typeface="Franklin Gothic Demi Cond" charset="0"/>
                <a:ea typeface="ヒラギノ角ゴ ProN W6" charset="0"/>
                <a:cs typeface="ヒラギノ角ゴ ProN W6" charset="0"/>
                <a:sym typeface="Franklin Gothic Demi Cond" charset="0"/>
              </a:defRPr>
            </a:lvl8pPr>
            <a:lvl9pPr marL="1828800" algn="ctr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defRPr sz="14400">
                <a:solidFill>
                  <a:schemeClr val="tx1"/>
                </a:solidFill>
                <a:latin typeface="Franklin Gothic Demi Cond" charset="0"/>
                <a:ea typeface="ヒラギノ角ゴ ProN W6" charset="0"/>
                <a:cs typeface="ヒラギノ角ゴ ProN W6" charset="0"/>
                <a:sym typeface="Franklin Gothic Demi Cond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/>
              <a:sym typeface="Franklin Gothic Demi Con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/>
                <a:sym typeface="Franklin Gothic Demi Cond" charset="0"/>
              </a:rPr>
              <a:t>Markkinointi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/>
                <a:sym typeface="Franklin Gothic Demi Cond" charset="0"/>
              </a:rPr>
              <a:t> –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/>
                <a:sym typeface="Franklin Gothic Demi Cond" charset="0"/>
              </a:rPr>
              <a:t>ja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/>
                <a:sym typeface="Franklin Gothic Demi Cond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/>
                <a:sym typeface="Franklin Gothic Demi Cond" charset="0"/>
              </a:rPr>
              <a:t>koulutusmateriaali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 Cond"/>
              <a:sym typeface="Franklin Gothic Demi Cond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957B7-DA83-4BAD-96DE-1C69753846A4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2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32075" y="729287"/>
            <a:ext cx="8816975" cy="38877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i-FI" altLang="ja-JP" sz="1600" b="1" dirty="0" smtClean="0">
              <a:latin typeface="Arial Black" pitchFamily="34" charset="0"/>
              <a:ea typeface="ＭＳ Ｐゴシック" pitchFamily="34" charset="-128"/>
            </a:endParaRPr>
          </a:p>
          <a:p>
            <a:pPr eaLnBrk="1" hangingPunct="1">
              <a:buNone/>
            </a:pPr>
            <a:r>
              <a:rPr lang="fi-FI" altLang="ja-JP" sz="1400" b="1" dirty="0" smtClean="0">
                <a:latin typeface="Arial Black" pitchFamily="34" charset="0"/>
                <a:ea typeface="ＭＳ Ｐゴシック" pitchFamily="34" charset="-128"/>
              </a:rPr>
              <a:t>	   </a:t>
            </a:r>
            <a:r>
              <a:rPr lang="fi-FI" altLang="ja-JP" sz="1600" b="1" dirty="0" err="1" smtClean="0">
                <a:latin typeface="Arial Black" pitchFamily="34" charset="0"/>
                <a:ea typeface="ＭＳ Ｐゴシック" pitchFamily="34" charset="-128"/>
              </a:rPr>
              <a:t>TalletusOtto-rollup</a:t>
            </a:r>
            <a:r>
              <a:rPr lang="fi-FI" altLang="ja-JP" sz="1800" dirty="0" smtClean="0">
                <a:latin typeface="Arial Black" pitchFamily="34" charset="0"/>
                <a:ea typeface="ＭＳ Ｐゴシック" pitchFamily="34" charset="-128"/>
              </a:rPr>
              <a:t> </a:t>
            </a:r>
            <a:endParaRPr lang="fi-FI" altLang="ja-JP" sz="1600" dirty="0">
              <a:latin typeface="Arial Black" pitchFamily="34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600" dirty="0">
                <a:ea typeface="ＭＳ Ｐゴシック" pitchFamily="34" charset="-128"/>
              </a:rPr>
              <a:t>	</a:t>
            </a:r>
            <a:r>
              <a:rPr lang="fi-FI" altLang="ja-JP" sz="1400" dirty="0">
                <a:solidFill>
                  <a:srgbClr val="FFC000"/>
                </a:solidFill>
                <a:ea typeface="ＭＳ Ｐゴシック" pitchFamily="34" charset="-128"/>
              </a:rPr>
              <a:t>          </a:t>
            </a:r>
            <a:r>
              <a:rPr lang="fi-FI" altLang="ja-JP" sz="1800" dirty="0">
                <a:solidFill>
                  <a:srgbClr val="FFC000"/>
                </a:solidFill>
                <a:ea typeface="ＭＳ Ｐゴシック" pitchFamily="34" charset="-128"/>
              </a:rPr>
              <a:t>•</a:t>
            </a:r>
            <a:r>
              <a:rPr lang="fi-FI" altLang="ja-JP" sz="1400" dirty="0">
                <a:solidFill>
                  <a:srgbClr val="FFC000"/>
                </a:solidFill>
                <a:ea typeface="ＭＳ Ｐゴシック" pitchFamily="34" charset="-128"/>
              </a:rPr>
              <a:t> </a:t>
            </a:r>
            <a:r>
              <a:rPr lang="fi-FI" altLang="ja-JP" sz="1200" dirty="0" smtClean="0">
                <a:ea typeface="ＭＳ Ｐゴシック" pitchFamily="34" charset="-128"/>
              </a:rPr>
              <a:t>Vain </a:t>
            </a:r>
            <a:r>
              <a:rPr lang="fi-FI" altLang="ja-JP" sz="1200" dirty="0" err="1" smtClean="0">
                <a:ea typeface="ＭＳ Ｐゴシック" pitchFamily="34" charset="-128"/>
              </a:rPr>
              <a:t>TalletusOtto-automaatin</a:t>
            </a:r>
            <a:r>
              <a:rPr lang="fi-FI" altLang="ja-JP" sz="1200" dirty="0" smtClean="0">
                <a:ea typeface="ＭＳ Ｐゴシック" pitchFamily="34" charset="-128"/>
              </a:rPr>
              <a:t> vieressä</a:t>
            </a:r>
            <a:r>
              <a:rPr lang="fi-FI" altLang="ja-JP" sz="1200" dirty="0">
                <a:ea typeface="ＭＳ Ｐゴシック" pitchFamily="34" charset="-128"/>
              </a:rPr>
              <a:t> </a:t>
            </a:r>
            <a:r>
              <a:rPr lang="fi-FI" sz="1200" dirty="0" err="1"/>
              <a:t>rollup</a:t>
            </a:r>
            <a:r>
              <a:rPr lang="fi-FI" altLang="ja-JP" sz="1200" dirty="0" smtClean="0">
                <a:ea typeface="ＭＳ Ｐゴシック" pitchFamily="34" charset="-128"/>
              </a:rPr>
              <a:t>, </a:t>
            </a:r>
            <a:r>
              <a:rPr lang="fi-FI" altLang="ja-JP" sz="1200" dirty="0">
                <a:ea typeface="ＭＳ Ｐゴシック" pitchFamily="34" charset="-128"/>
              </a:rPr>
              <a:t>missä perustiedot &amp; käyttöohjeet lyhyesti</a:t>
            </a:r>
          </a:p>
          <a:p>
            <a:pPr eaLnBrk="1" hangingPunct="1">
              <a:buNone/>
            </a:pPr>
            <a:r>
              <a:rPr lang="fi-FI" altLang="ja-JP" sz="1200" dirty="0">
                <a:ea typeface="ＭＳ Ｐゴシック" pitchFamily="34" charset="-128"/>
              </a:rPr>
              <a:t>	 	</a:t>
            </a:r>
            <a:r>
              <a:rPr lang="fi-FI" sz="1200" b="1" dirty="0"/>
              <a:t>-&gt; </a:t>
            </a:r>
            <a:r>
              <a:rPr lang="fi-FI" altLang="ja-JP" sz="1200" dirty="0">
                <a:ea typeface="ＭＳ Ｐゴシック" pitchFamily="34" charset="-128"/>
              </a:rPr>
              <a:t>Uuden asennuksen jälkeen joitakin kuukausia </a:t>
            </a:r>
            <a:r>
              <a:rPr lang="fi-FI" altLang="ja-JP" sz="1200" dirty="0" smtClean="0">
                <a:ea typeface="ＭＳ Ｐゴシック" pitchFamily="34" charset="-128"/>
              </a:rPr>
              <a:t>paikalla</a:t>
            </a:r>
            <a:r>
              <a:rPr lang="fi-FI" sz="1200" dirty="0" smtClean="0"/>
              <a:t>.</a:t>
            </a:r>
            <a:r>
              <a:rPr lang="fi-FI" sz="1400" dirty="0" smtClean="0"/>
              <a:t/>
            </a:r>
            <a:br>
              <a:rPr lang="fi-FI" sz="1400" dirty="0" smtClean="0"/>
            </a:br>
            <a:endParaRPr lang="fi-FI" altLang="ja-JP" sz="14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400" b="1" dirty="0" smtClean="0">
                <a:latin typeface="Arial Black" pitchFamily="34" charset="0"/>
                <a:ea typeface="ＭＳ Ｐゴシック" pitchFamily="34" charset="-128"/>
              </a:rPr>
              <a:t>	   </a:t>
            </a:r>
            <a:r>
              <a:rPr lang="fi-FI" altLang="ja-JP" sz="800" b="1" dirty="0" smtClean="0">
                <a:solidFill>
                  <a:srgbClr val="FFC000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fi-FI" altLang="ja-JP" sz="1400" b="1" dirty="0" smtClean="0">
                <a:latin typeface="Arial Black" pitchFamily="34" charset="0"/>
                <a:ea typeface="ＭＳ Ｐゴシック" pitchFamily="34" charset="-128"/>
              </a:rPr>
              <a:t>Esitteet</a:t>
            </a:r>
            <a:r>
              <a:rPr lang="fi-FI" altLang="ja-JP" sz="1400" dirty="0" smtClean="0">
                <a:latin typeface="Arial Black" pitchFamily="34" charset="0"/>
                <a:ea typeface="ＭＳ Ｐゴシック" pitchFamily="34" charset="-128"/>
              </a:rPr>
              <a:t> - mitä pankit voivat jakaa asiakkailleen</a:t>
            </a:r>
          </a:p>
          <a:p>
            <a:pPr eaLnBrk="1" hangingPunct="1">
              <a:buFontTx/>
              <a:buNone/>
            </a:pPr>
            <a:r>
              <a:rPr lang="fi-FI" altLang="ja-JP" sz="1400" dirty="0" smtClean="0">
                <a:ea typeface="ＭＳ Ｐゴシック" pitchFamily="34" charset="-128"/>
              </a:rPr>
              <a:t>	</a:t>
            </a:r>
            <a:r>
              <a:rPr lang="fi-FI" altLang="ja-JP" sz="1600" dirty="0" smtClean="0">
                <a:ea typeface="ＭＳ Ｐゴシック" pitchFamily="34" charset="-128"/>
              </a:rPr>
              <a:t>        </a:t>
            </a:r>
            <a:r>
              <a:rPr lang="fi-FI" altLang="ja-JP" sz="1600" b="1" dirty="0" smtClean="0">
                <a:solidFill>
                  <a:srgbClr val="FFC000"/>
                </a:solidFill>
                <a:ea typeface="ＭＳ Ｐゴシック" pitchFamily="34" charset="-128"/>
              </a:rPr>
              <a:t>•</a:t>
            </a:r>
            <a:r>
              <a:rPr lang="fi-FI" altLang="ja-JP" sz="1600" b="1" dirty="0" smtClean="0">
                <a:ea typeface="ＭＳ Ｐゴシック" pitchFamily="34" charset="-128"/>
              </a:rPr>
              <a:t> </a:t>
            </a:r>
            <a:r>
              <a:rPr lang="fi-FI" altLang="ja-JP" sz="1200" dirty="0" smtClean="0">
                <a:ea typeface="ＭＳ Ｐゴシック" pitchFamily="34" charset="-128"/>
              </a:rPr>
              <a:t>Käyttöohjeet ja perustiedot</a:t>
            </a:r>
          </a:p>
          <a:p>
            <a:pPr eaLnBrk="1" hangingPunct="1">
              <a:buFontTx/>
              <a:buNone/>
            </a:pPr>
            <a:r>
              <a:rPr lang="fi-FI" altLang="ja-JP" sz="1200" b="1" dirty="0">
                <a:ea typeface="ＭＳ Ｐゴシック" pitchFamily="34" charset="-128"/>
              </a:rPr>
              <a:t> </a:t>
            </a:r>
            <a:r>
              <a:rPr lang="fi-FI" altLang="ja-JP" sz="1200" b="1" dirty="0" smtClean="0">
                <a:ea typeface="ＭＳ Ｐゴシック" pitchFamily="34" charset="-128"/>
              </a:rPr>
              <a:t>                </a:t>
            </a:r>
            <a:r>
              <a:rPr lang="fi-FI" altLang="ja-JP" sz="1600" b="1" dirty="0" smtClean="0">
                <a:ea typeface="ＭＳ Ｐゴシック" pitchFamily="34" charset="-128"/>
              </a:rPr>
              <a:t> </a:t>
            </a:r>
            <a:r>
              <a:rPr lang="fi-FI" altLang="ja-JP" sz="1600" b="1" dirty="0" smtClean="0">
                <a:solidFill>
                  <a:srgbClr val="FFC000"/>
                </a:solidFill>
                <a:ea typeface="ＭＳ Ｐゴシック" pitchFamily="34" charset="-128"/>
              </a:rPr>
              <a:t>•</a:t>
            </a:r>
            <a:r>
              <a:rPr lang="fi-FI" altLang="ja-JP" sz="1600" b="1" dirty="0" smtClean="0">
                <a:ea typeface="ＭＳ Ｐゴシック" pitchFamily="34" charset="-128"/>
              </a:rPr>
              <a:t> </a:t>
            </a:r>
            <a:r>
              <a:rPr lang="fi-FI" altLang="ja-JP" sz="1200" dirty="0" smtClean="0">
                <a:ea typeface="ＭＳ Ｐゴシック" pitchFamily="34" charset="-128"/>
              </a:rPr>
              <a:t>Yhteystiedot ongelma </a:t>
            </a:r>
            <a:r>
              <a:rPr lang="fi-FI" altLang="ja-JP" sz="1200" dirty="0" smtClean="0">
                <a:ea typeface="ＭＳ Ｐゴシック" pitchFamily="34" charset="-128"/>
              </a:rPr>
              <a:t>tilanteessa</a:t>
            </a:r>
          </a:p>
          <a:p>
            <a:pPr eaLnBrk="1" hangingPunct="1">
              <a:buNone/>
            </a:pPr>
            <a:r>
              <a:rPr lang="fi-FI" sz="1200" dirty="0" smtClean="0"/>
              <a:t>	</a:t>
            </a:r>
            <a:r>
              <a:rPr lang="fi-FI" sz="1200" dirty="0" smtClean="0"/>
              <a:t> 	</a:t>
            </a:r>
            <a:r>
              <a:rPr lang="fi-FI" sz="1600" b="1" dirty="0" smtClean="0"/>
              <a:t>-&gt;</a:t>
            </a:r>
            <a:r>
              <a:rPr lang="fi-FI" sz="1200" b="1" dirty="0" smtClean="0"/>
              <a:t> </a:t>
            </a:r>
            <a:r>
              <a:rPr lang="fi-FI" sz="1200" dirty="0" smtClean="0"/>
              <a:t>Sähköiset tulostus- ja painoaineistot kolmella kielellä (tunnusten takana)</a:t>
            </a:r>
            <a:br>
              <a:rPr lang="fi-FI" sz="1200" dirty="0" smtClean="0"/>
            </a:br>
            <a:endParaRPr lang="fi-FI" altLang="ja-JP" sz="14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400" dirty="0" smtClean="0">
                <a:latin typeface="Arial Black" pitchFamily="34" charset="0"/>
                <a:ea typeface="ＭＳ Ｐゴシック" pitchFamily="34" charset="-128"/>
              </a:rPr>
              <a:t>          </a:t>
            </a:r>
            <a:r>
              <a:rPr lang="fi-FI" altLang="ja-JP" sz="800" dirty="0" smtClean="0"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fi-FI" altLang="ja-JP" sz="1400" b="1" dirty="0" smtClean="0">
                <a:latin typeface="Arial Black" pitchFamily="34" charset="0"/>
                <a:ea typeface="ＭＳ Ｐゴシック" pitchFamily="34" charset="-128"/>
              </a:rPr>
              <a:t>Nettisivut</a:t>
            </a:r>
          </a:p>
          <a:p>
            <a:pPr eaLnBrk="1" hangingPunct="1">
              <a:buFontTx/>
              <a:buNone/>
            </a:pPr>
            <a:r>
              <a:rPr lang="fi-FI" altLang="ja-JP" sz="1200" dirty="0" smtClean="0">
                <a:ea typeface="ＭＳ Ｐゴシック" pitchFamily="34" charset="-128"/>
              </a:rPr>
              <a:t>	</a:t>
            </a:r>
            <a:r>
              <a:rPr lang="fi-FI" altLang="ja-JP" sz="1200" dirty="0" smtClean="0">
                <a:solidFill>
                  <a:srgbClr val="FFC000"/>
                </a:solidFill>
                <a:ea typeface="ＭＳ Ｐゴシック" pitchFamily="34" charset="-128"/>
              </a:rPr>
              <a:t>          </a:t>
            </a:r>
            <a:r>
              <a:rPr lang="fi-FI" altLang="ja-JP" sz="1600" dirty="0" smtClean="0">
                <a:solidFill>
                  <a:srgbClr val="FFC000"/>
                </a:solidFill>
                <a:ea typeface="ＭＳ Ｐゴシック" pitchFamily="34" charset="-128"/>
              </a:rPr>
              <a:t>•</a:t>
            </a:r>
            <a:r>
              <a:rPr lang="fi-FI" altLang="ja-JP" sz="1200" dirty="0" smtClean="0">
                <a:solidFill>
                  <a:srgbClr val="FFC000"/>
                </a:solidFill>
                <a:ea typeface="ＭＳ Ｐゴシック" pitchFamily="34" charset="-128"/>
              </a:rPr>
              <a:t> </a:t>
            </a:r>
            <a:r>
              <a:rPr lang="fi-FI" altLang="ja-JP" sz="1200" dirty="0" smtClean="0">
                <a:ea typeface="ＭＳ Ｐゴシック" pitchFamily="34" charset="-128"/>
              </a:rPr>
              <a:t>huhtikuussa pankkilaisten käytössä myös </a:t>
            </a:r>
            <a:r>
              <a:rPr lang="fi-FI" altLang="ja-JP" sz="1200" dirty="0" err="1" smtClean="0">
                <a:ea typeface="ＭＳ Ｐゴシック" pitchFamily="34" charset="-128"/>
              </a:rPr>
              <a:t>OttoPlus-aineistot</a:t>
            </a:r>
            <a:r>
              <a:rPr lang="fi-FI" sz="1200" dirty="0" smtClean="0"/>
              <a:t> </a:t>
            </a:r>
            <a:r>
              <a:rPr lang="fi-FI" sz="1200" dirty="0"/>
              <a:t>(tunnusten takana</a:t>
            </a:r>
            <a:r>
              <a:rPr lang="fi-FI" sz="1200" dirty="0" smtClean="0"/>
              <a:t>)</a:t>
            </a:r>
          </a:p>
          <a:p>
            <a:pPr eaLnBrk="1" hangingPunct="1">
              <a:buFontTx/>
              <a:buNone/>
            </a:pPr>
            <a:r>
              <a:rPr lang="fi-FI" altLang="ja-JP" sz="1200" dirty="0" smtClean="0">
                <a:ea typeface="ＭＳ Ｐゴシック" pitchFamily="34" charset="-128"/>
              </a:rPr>
              <a:t>	</a:t>
            </a:r>
            <a:r>
              <a:rPr lang="fi-FI" altLang="ja-JP" sz="1600" dirty="0" smtClean="0">
                <a:ea typeface="ＭＳ Ｐゴシック" pitchFamily="34" charset="-128"/>
              </a:rPr>
              <a:t>       </a:t>
            </a:r>
            <a:r>
              <a:rPr lang="fi-FI" altLang="ja-JP" sz="1600" dirty="0" smtClean="0">
                <a:solidFill>
                  <a:srgbClr val="FFC000"/>
                </a:solidFill>
                <a:ea typeface="ＭＳ Ｐゴシック" pitchFamily="34" charset="-128"/>
              </a:rPr>
              <a:t>•</a:t>
            </a:r>
            <a:r>
              <a:rPr lang="fi-FI" altLang="ja-JP" sz="1600" dirty="0" smtClean="0">
                <a:ea typeface="ＭＳ Ｐゴシック" pitchFamily="34" charset="-128"/>
              </a:rPr>
              <a:t> </a:t>
            </a:r>
            <a:r>
              <a:rPr lang="fi-FI" altLang="ja-JP" sz="1200" dirty="0" smtClean="0">
                <a:ea typeface="ＭＳ Ｐゴシック" pitchFamily="34" charset="-128"/>
              </a:rPr>
              <a:t>julkaistaan </a:t>
            </a:r>
            <a:r>
              <a:rPr lang="fi-FI" altLang="ja-JP" sz="1200" dirty="0">
                <a:ea typeface="ＭＳ Ｐゴシック" pitchFamily="34" charset="-128"/>
              </a:rPr>
              <a:t>lanseerauksen </a:t>
            </a:r>
            <a:r>
              <a:rPr lang="fi-FI" altLang="ja-JP" sz="1200" dirty="0" smtClean="0">
                <a:ea typeface="ＭＳ Ｐゴシック" pitchFamily="34" charset="-128"/>
              </a:rPr>
              <a:t>aikaan </a:t>
            </a:r>
            <a:r>
              <a:rPr lang="fi-FI" altLang="ja-JP" sz="1200" dirty="0" err="1" smtClean="0">
                <a:ea typeface="ＭＳ Ｐゴシック" pitchFamily="34" charset="-128"/>
              </a:rPr>
              <a:t>OttoPlus-sivut</a:t>
            </a:r>
            <a:r>
              <a:rPr lang="fi-FI" altLang="ja-JP" sz="1200" dirty="0" smtClean="0">
                <a:ea typeface="ＭＳ Ｐゴシック" pitchFamily="34" charset="-128"/>
              </a:rPr>
              <a:t> (3</a:t>
            </a:r>
            <a:r>
              <a:rPr lang="fi-FI" altLang="ja-JP" sz="1200" dirty="0" smtClean="0">
                <a:ea typeface="ＭＳ Ｐゴシック" pitchFamily="34" charset="-128"/>
              </a:rPr>
              <a:t>.5.2016)</a:t>
            </a:r>
            <a:endParaRPr lang="fi-FI" altLang="ja-JP" sz="12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400" b="1" dirty="0" smtClean="0">
                <a:ea typeface="ＭＳ Ｐゴシック" pitchFamily="34" charset="-128"/>
              </a:rPr>
              <a:t>                </a:t>
            </a:r>
            <a:r>
              <a:rPr lang="fi-FI" altLang="ja-JP" sz="1400" dirty="0" smtClean="0">
                <a:ea typeface="ＭＳ Ｐゴシック" pitchFamily="34" charset="-128"/>
              </a:rPr>
              <a:t>-</a:t>
            </a:r>
            <a:r>
              <a:rPr lang="fi-FI" altLang="ja-JP" sz="1400" b="1" dirty="0" smtClean="0">
                <a:ea typeface="ＭＳ Ｐゴシック" pitchFamily="34" charset="-128"/>
              </a:rPr>
              <a:t> </a:t>
            </a:r>
            <a:r>
              <a:rPr lang="fi-FI" altLang="ja-JP" sz="1400" dirty="0" err="1" smtClean="0">
                <a:ea typeface="ＭＳ Ｐゴシック" pitchFamily="34" charset="-128"/>
              </a:rPr>
              <a:t>otto.fi</a:t>
            </a:r>
            <a:r>
              <a:rPr lang="fi-FI" altLang="ja-JP" sz="1400" dirty="0" smtClean="0">
                <a:ea typeface="ＭＳ Ｐゴシック" pitchFamily="34" charset="-128"/>
              </a:rPr>
              <a:t>		</a:t>
            </a:r>
            <a:r>
              <a:rPr lang="fi-FI" altLang="ja-JP" sz="1400" dirty="0" smtClean="0">
                <a:ea typeface="ＭＳ Ｐゴシック" pitchFamily="34" charset="-128"/>
              </a:rPr>
              <a:t>-</a:t>
            </a:r>
            <a:r>
              <a:rPr lang="fi-FI" altLang="ja-JP" sz="1200" dirty="0" smtClean="0">
                <a:ea typeface="ＭＳ Ｐゴシック" pitchFamily="34" charset="-128"/>
              </a:rPr>
              <a:t>&gt; perustiedot, logo, tiedote + Missä </a:t>
            </a:r>
            <a:r>
              <a:rPr lang="fi-FI" altLang="ja-JP" sz="1200" dirty="0" smtClean="0">
                <a:ea typeface="ＭＳ Ｐゴシック" pitchFamily="34" charset="-128"/>
              </a:rPr>
              <a:t>Otto</a:t>
            </a:r>
            <a:r>
              <a:rPr lang="fi-FI" altLang="ja-JP" sz="1200" dirty="0" smtClean="0">
                <a:ea typeface="ＭＳ Ｐゴシック" pitchFamily="34" charset="-128"/>
              </a:rPr>
              <a:t>? -automaattien hakuun lisätään </a:t>
            </a:r>
            <a:r>
              <a:rPr lang="fi-FI" altLang="ja-JP" sz="1200" dirty="0" err="1" smtClean="0">
                <a:ea typeface="ＭＳ Ｐゴシック" pitchFamily="34" charset="-128"/>
              </a:rPr>
              <a:t>OttoPlus</a:t>
            </a:r>
            <a:endParaRPr lang="fi-FI" altLang="ja-JP" sz="1200" dirty="0" smtClean="0">
              <a:ea typeface="ＭＳ Ｐゴシック" pitchFamily="34" charset="-128"/>
            </a:endParaRPr>
          </a:p>
          <a:p>
            <a:pPr eaLnBrk="1" hangingPunct="1">
              <a:buNone/>
            </a:pPr>
            <a:r>
              <a:rPr lang="fi-FI" altLang="ja-JP" sz="1400" dirty="0" smtClean="0">
                <a:ea typeface="ＭＳ Ｐゴシック" pitchFamily="34" charset="-128"/>
              </a:rPr>
              <a:t>	         - </a:t>
            </a:r>
            <a:r>
              <a:rPr lang="fi-FI" altLang="ja-JP" sz="1400" dirty="0" err="1" smtClean="0">
                <a:ea typeface="ＭＳ Ｐゴシック" pitchFamily="34" charset="-128"/>
              </a:rPr>
              <a:t>otto.fi/ottoplus</a:t>
            </a:r>
            <a:r>
              <a:rPr lang="fi-FI" altLang="ja-JP" sz="1400" dirty="0" smtClean="0">
                <a:ea typeface="ＭＳ Ｐゴシック" pitchFamily="34" charset="-128"/>
              </a:rPr>
              <a:t> 	-</a:t>
            </a:r>
            <a:r>
              <a:rPr lang="fi-FI" altLang="ja-JP" sz="1200" dirty="0" smtClean="0">
                <a:ea typeface="ＭＳ Ｐゴシック" pitchFamily="34" charset="-128"/>
              </a:rPr>
              <a:t>&gt; esitetiedot, kuvat,</a:t>
            </a:r>
            <a:r>
              <a:rPr lang="fi-FI" altLang="ja-JP" sz="1200" dirty="0" smtClean="0">
                <a:ea typeface="ＭＳ Ｐゴシック" pitchFamily="34" charset="-128"/>
              </a:rPr>
              <a:t> käyttöopastusvideo, tiedote, Q&amp;A + </a:t>
            </a:r>
            <a:r>
              <a:rPr lang="fi-FI" altLang="ja-JP" sz="1200" dirty="0">
                <a:ea typeface="ＭＳ Ｐゴシック" pitchFamily="34" charset="-128"/>
              </a:rPr>
              <a:t>missä </a:t>
            </a:r>
            <a:r>
              <a:rPr lang="fi-FI" altLang="ja-JP" sz="1200" dirty="0" smtClean="0">
                <a:ea typeface="ＭＳ Ｐゴシック" pitchFamily="34" charset="-128"/>
              </a:rPr>
              <a:t>Talletus-hakuun…</a:t>
            </a:r>
          </a:p>
          <a:p>
            <a:pPr eaLnBrk="1" hangingPunct="1">
              <a:buNone/>
            </a:pPr>
            <a:r>
              <a:rPr lang="fi-FI" altLang="ja-JP" sz="1200" dirty="0">
                <a:ea typeface="ＭＳ Ｐゴシック" pitchFamily="34" charset="-128"/>
              </a:rPr>
              <a:t>	 </a:t>
            </a:r>
            <a:r>
              <a:rPr lang="fi-FI" altLang="ja-JP" sz="1200" dirty="0" smtClean="0">
                <a:ea typeface="ＭＳ Ｐゴシック" pitchFamily="34" charset="-128"/>
              </a:rPr>
              <a:t>         </a:t>
            </a:r>
            <a:r>
              <a:rPr lang="fi-FI" altLang="ja-JP" sz="1400" dirty="0" smtClean="0">
                <a:ea typeface="ＭＳ Ｐゴシック" pitchFamily="34" charset="-128"/>
              </a:rPr>
              <a:t>- </a:t>
            </a:r>
            <a:r>
              <a:rPr lang="fi-FI" altLang="ja-JP" sz="1400" dirty="0" err="1">
                <a:ea typeface="ＭＳ Ｐゴシック" pitchFamily="34" charset="-128"/>
              </a:rPr>
              <a:t>otto.fi/talletusotto</a:t>
            </a:r>
            <a:r>
              <a:rPr lang="fi-FI" altLang="ja-JP" sz="1400" dirty="0">
                <a:ea typeface="ＭＳ Ｐゴシック" pitchFamily="34" charset="-128"/>
              </a:rPr>
              <a:t> 	-</a:t>
            </a:r>
            <a:r>
              <a:rPr lang="fi-FI" altLang="ja-JP" sz="1200" dirty="0">
                <a:ea typeface="ＭＳ Ｐゴシック" pitchFamily="34" charset="-128"/>
              </a:rPr>
              <a:t>&gt; esitetiedot, kuvat, käyttöopastusvideo, tiedote, Q&amp;A + missä Talletus-haku</a:t>
            </a:r>
          </a:p>
          <a:p>
            <a:pPr eaLnBrk="1" hangingPunct="1">
              <a:buNone/>
            </a:pPr>
            <a:endParaRPr lang="fi-FI" altLang="ja-JP" sz="12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400" dirty="0" smtClean="0">
                <a:ea typeface="ＭＳ Ｐゴシック" pitchFamily="34" charset="-128"/>
              </a:rPr>
              <a:t>	</a:t>
            </a:r>
            <a:r>
              <a:rPr lang="fi-FI" altLang="ja-JP" sz="1600" b="1" dirty="0" smtClean="0">
                <a:solidFill>
                  <a:srgbClr val="FFC000"/>
                </a:solidFill>
                <a:latin typeface="Arial Black" pitchFamily="34" charset="0"/>
                <a:ea typeface="ＭＳ Ｐゴシック" pitchFamily="34" charset="-128"/>
              </a:rPr>
              <a:t>    </a:t>
            </a:r>
            <a:r>
              <a:rPr lang="fi-FI" altLang="ja-JP" sz="1400" b="1" dirty="0" smtClean="0">
                <a:latin typeface="Arial Black" pitchFamily="34" charset="0"/>
                <a:ea typeface="ＭＳ Ｐゴシック" pitchFamily="34" charset="-128"/>
              </a:rPr>
              <a:t>Mediatiedote</a:t>
            </a:r>
            <a:endParaRPr lang="fi-FI" altLang="ja-JP" sz="1400" b="1" dirty="0" smtClean="0">
              <a:latin typeface="Arial Black" pitchFamily="34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200" dirty="0" smtClean="0">
                <a:ea typeface="ＭＳ Ｐゴシック" pitchFamily="34" charset="-128"/>
              </a:rPr>
              <a:t>	          </a:t>
            </a:r>
            <a:r>
              <a:rPr lang="fi-FI" altLang="ja-JP" sz="1600" dirty="0" smtClean="0">
                <a:ea typeface="ＭＳ Ｐゴシック" pitchFamily="34" charset="-128"/>
              </a:rPr>
              <a:t> </a:t>
            </a:r>
            <a:r>
              <a:rPr lang="fi-FI" altLang="ja-JP" sz="1600" dirty="0" smtClean="0">
                <a:solidFill>
                  <a:srgbClr val="FFC000"/>
                </a:solidFill>
                <a:ea typeface="ＭＳ Ｐゴシック" pitchFamily="34" charset="-128"/>
              </a:rPr>
              <a:t>•</a:t>
            </a:r>
            <a:r>
              <a:rPr lang="fi-FI" altLang="ja-JP" sz="1600" dirty="0" smtClean="0">
                <a:ea typeface="ＭＳ Ｐゴシック" pitchFamily="34" charset="-128"/>
              </a:rPr>
              <a:t> </a:t>
            </a:r>
            <a:r>
              <a:rPr lang="fi-FI" altLang="ja-JP" sz="1200" dirty="0" smtClean="0">
                <a:ea typeface="ＭＳ Ｐゴシック" pitchFamily="34" charset="-128"/>
              </a:rPr>
              <a:t>laajalla jakelulla lanseerauksen jälkeen, kun on todettu, että pilottilaitteet toimivat moitteettomasti</a:t>
            </a:r>
            <a:endParaRPr lang="fi-FI" altLang="ja-JP" sz="1200" b="1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fi-FI" altLang="ja-JP" sz="1200" b="1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200" b="1" dirty="0">
                <a:ea typeface="ＭＳ Ｐゴシック" pitchFamily="34" charset="-128"/>
              </a:rPr>
              <a:t> </a:t>
            </a:r>
            <a:r>
              <a:rPr lang="fi-FI" altLang="ja-JP" sz="1200" b="1" dirty="0" smtClean="0">
                <a:ea typeface="ＭＳ Ｐゴシック" pitchFamily="34" charset="-128"/>
              </a:rPr>
              <a:t>            </a:t>
            </a:r>
            <a:r>
              <a:rPr lang="fi-FI" sz="1200" dirty="0" smtClean="0">
                <a:latin typeface="Arial Black" pitchFamily="34" charset="0"/>
              </a:rPr>
              <a:t> </a:t>
            </a:r>
            <a:r>
              <a:rPr lang="fi-FI" sz="1400" b="1" dirty="0">
                <a:latin typeface="Arial Black" pitchFamily="34" charset="0"/>
              </a:rPr>
              <a:t>Asiakaspalaute</a:t>
            </a:r>
            <a:endParaRPr lang="fi-FI" altLang="ja-JP" sz="1400" b="1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200" dirty="0" smtClean="0">
                <a:ea typeface="ＭＳ Ｐゴシック" pitchFamily="34" charset="-128"/>
              </a:rPr>
              <a:t>        </a:t>
            </a:r>
          </a:p>
          <a:p>
            <a:pPr eaLnBrk="1" hangingPunct="1">
              <a:buFontTx/>
              <a:buNone/>
            </a:pPr>
            <a:endParaRPr lang="fi-FI" altLang="ja-JP" sz="10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000" dirty="0" smtClean="0">
                <a:ea typeface="ＭＳ Ｐゴシック" pitchFamily="34" charset="-128"/>
              </a:rPr>
              <a:t>               </a:t>
            </a:r>
            <a:endParaRPr lang="fi-FI" altLang="ja-JP" sz="14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400" dirty="0" smtClean="0">
                <a:ea typeface="ＭＳ Ｐゴシック" pitchFamily="34" charset="-128"/>
              </a:rPr>
              <a:t>         </a:t>
            </a:r>
          </a:p>
          <a:p>
            <a:pPr eaLnBrk="1" hangingPunct="1">
              <a:buFontTx/>
              <a:buNone/>
            </a:pPr>
            <a:endParaRPr lang="fi-FI" altLang="ja-JP" sz="16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i-FI" altLang="ja-JP" sz="16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endParaRPr lang="fi-FI" dirty="0" smtClean="0"/>
          </a:p>
        </p:txBody>
      </p:sp>
      <p:sp>
        <p:nvSpPr>
          <p:cNvPr id="5123" name="Päivämäärän paikkamerkki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1CA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i-FI" sz="1000" smtClean="0">
                <a:solidFill>
                  <a:srgbClr val="3366FF"/>
                </a:solidFill>
              </a:rPr>
              <a:t>22.3.2016</a:t>
            </a:r>
            <a:endParaRPr lang="fi-FI" sz="1000" dirty="0" smtClean="0">
              <a:solidFill>
                <a:srgbClr val="3366FF"/>
              </a:solidFill>
            </a:endParaRPr>
          </a:p>
        </p:txBody>
      </p:sp>
      <p:pic>
        <p:nvPicPr>
          <p:cNvPr id="3074" name="Picture 2" descr="E:\automatia-rollup-850x2000mm-VE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1352327"/>
            <a:ext cx="1909488" cy="45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AC7CD-8D31-4DD1-B1AD-FDA31D572114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994000" y="99734"/>
            <a:ext cx="9337675" cy="576263"/>
          </a:xfrm>
        </p:spPr>
        <p:txBody>
          <a:bodyPr/>
          <a:lstStyle/>
          <a:p>
            <a:r>
              <a:rPr lang="fi-FI" dirty="0" smtClean="0"/>
              <a:t>Markkinointiaineisto</a:t>
            </a:r>
            <a:endParaRPr lang="fi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5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9|0.8|2.4|1.6|1.4|1.7|1.4|1.8|1.1|2.1|1.3|1.4|1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361C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361C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361C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361C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361C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3361C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Automatia_blank_presentation</Template>
  <TotalTime>11671</TotalTime>
  <Words>209</Words>
  <Application>Microsoft Office PowerPoint</Application>
  <PresentationFormat>Mukautettu</PresentationFormat>
  <Paragraphs>136</Paragraphs>
  <Slides>11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Default Design</vt:lpstr>
      <vt:lpstr>1_Default Design</vt:lpstr>
      <vt:lpstr>2_Default Design</vt:lpstr>
      <vt:lpstr>Talletusautomaatit</vt:lpstr>
      <vt:lpstr>      Automatia Pankkiautomaatit Oy</vt:lpstr>
      <vt:lpstr>Käteiseen liittyy muutakin kuin otto…</vt:lpstr>
      <vt:lpstr> Automatian käteistä kierrättävät talletusautomaatit</vt:lpstr>
      <vt:lpstr>PowerPoint-esitys</vt:lpstr>
      <vt:lpstr>PowerPoint-esitys</vt:lpstr>
      <vt:lpstr>Miksi Automatian talletusautomaatit?</vt:lpstr>
      <vt:lpstr>PowerPoint-esitys</vt:lpstr>
      <vt:lpstr>Markkinointiaineisto</vt:lpstr>
      <vt:lpstr>Koulutusaineisto</vt:lpstr>
      <vt:lpstr>Lanseeraus uusille paikkakunnille </vt:lpstr>
    </vt:vector>
  </TitlesOfParts>
  <Company>Automatia Pankkiautomaatit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Automatia.</dc:title>
  <dc:creator>Marviala Jyri</dc:creator>
  <cp:lastModifiedBy>Marviala Jyri</cp:lastModifiedBy>
  <cp:revision>510</cp:revision>
  <cp:lastPrinted>2001-05-16T14:14:21Z</cp:lastPrinted>
  <dcterms:created xsi:type="dcterms:W3CDTF">1999-09-23T12:33:32Z</dcterms:created>
  <dcterms:modified xsi:type="dcterms:W3CDTF">2016-03-22T15:11:53Z</dcterms:modified>
</cp:coreProperties>
</file>